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5" r:id="rId4"/>
    <p:sldId id="266" r:id="rId5"/>
    <p:sldId id="267" r:id="rId6"/>
    <p:sldId id="260" r:id="rId7"/>
    <p:sldId id="261" r:id="rId8"/>
    <p:sldId id="268" r:id="rId9"/>
    <p:sldId id="269" r:id="rId10"/>
    <p:sldId id="262" r:id="rId11"/>
    <p:sldId id="271" r:id="rId12"/>
    <p:sldId id="272" r:id="rId13"/>
    <p:sldId id="270" r:id="rId14"/>
    <p:sldId id="263" r:id="rId15"/>
    <p:sldId id="264" r:id="rId16"/>
    <p:sldId id="258" r:id="rId17"/>
    <p:sldId id="259" r:id="rId18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79" autoAdjust="0"/>
  </p:normalViewPr>
  <p:slideViewPr>
    <p:cSldViewPr snapToGrid="0">
      <p:cViewPr>
        <p:scale>
          <a:sx n="99" d="100"/>
          <a:sy n="99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787E-00A0-4123-8A89-3A2292E29D1D}" type="datetimeFigureOut">
              <a:rPr lang="sk-SK" smtClean="0"/>
              <a:t>1. 4. 2020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123B1-9B86-42E1-9E1A-77142F459BF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3448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 smtClean="0"/>
              <a:t>Subpalindrom</a:t>
            </a:r>
            <a:r>
              <a:rPr lang="sk-SK" baseline="0" dirty="0" smtClean="0"/>
              <a:t> je </a:t>
            </a:r>
            <a:r>
              <a:rPr lang="sk-SK" baseline="0" dirty="0" err="1" smtClean="0"/>
              <a:t>palindrom</a:t>
            </a:r>
            <a:r>
              <a:rPr lang="sk-SK" baseline="0" dirty="0" smtClean="0"/>
              <a:t>, ktorý sa nachádza v danom </a:t>
            </a:r>
            <a:r>
              <a:rPr lang="sk-SK" baseline="0" dirty="0" err="1" smtClean="0"/>
              <a:t>palindróme</a:t>
            </a:r>
            <a:r>
              <a:rPr lang="sk-SK" baseline="0" dirty="0" smtClean="0"/>
              <a:t>, </a:t>
            </a:r>
            <a:r>
              <a:rPr lang="sk-SK" baseline="0" dirty="0" err="1" smtClean="0"/>
              <a:t>subpalindromov</a:t>
            </a:r>
            <a:r>
              <a:rPr lang="sk-SK" baseline="0" dirty="0" smtClean="0"/>
              <a:t> môže byť viacero.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123B1-9B86-42E1-9E1A-77142F459BF2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5118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123B1-9B86-42E1-9E1A-77142F459BF2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0802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Pri reťazci</a:t>
            </a:r>
            <a:r>
              <a:rPr lang="sk-SK" baseline="0" dirty="0" smtClean="0"/>
              <a:t> </a:t>
            </a:r>
            <a:r>
              <a:rPr lang="sk-SK" baseline="0" dirty="0" err="1" smtClean="0"/>
              <a:t>abaab</a:t>
            </a:r>
            <a:r>
              <a:rPr lang="sk-SK" baseline="0" dirty="0" smtClean="0"/>
              <a:t> by nám sort fungoval ale nenašli by sme najväčší </a:t>
            </a:r>
            <a:r>
              <a:rPr lang="sk-SK" baseline="0" dirty="0" err="1" smtClean="0"/>
              <a:t>palindróm</a:t>
            </a:r>
            <a:r>
              <a:rPr lang="sk-SK" baseline="0" dirty="0" smtClean="0"/>
              <a:t> pretože pri </a:t>
            </a:r>
            <a:r>
              <a:rPr lang="sk-SK" baseline="0" dirty="0" err="1" smtClean="0"/>
              <a:t>Manacherovom</a:t>
            </a:r>
            <a:r>
              <a:rPr lang="sk-SK" baseline="0" dirty="0" smtClean="0"/>
              <a:t> algoritme využívame pole a medzi pozície sa nedokážeme dostať. Preto ho rozšírime. A teraz môžeme nájsť aj párne </a:t>
            </a:r>
            <a:r>
              <a:rPr lang="sk-SK" baseline="0" dirty="0" err="1" smtClean="0"/>
              <a:t>palindrómi</a:t>
            </a:r>
            <a:r>
              <a:rPr lang="sk-SK" baseline="0" dirty="0" smtClean="0"/>
              <a:t> pomocou algoritmu.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123B1-9B86-42E1-9E1A-77142F459BF2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0735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Funkcia, ktorá nám vracia ukazovateľ na najväčší</a:t>
            </a:r>
            <a:r>
              <a:rPr lang="sk-SK" baseline="0" dirty="0" smtClean="0"/>
              <a:t> </a:t>
            </a:r>
            <a:r>
              <a:rPr lang="sk-SK" baseline="0" dirty="0" err="1" smtClean="0"/>
              <a:t>palindróm</a:t>
            </a:r>
            <a:r>
              <a:rPr lang="sk-SK" baseline="0" dirty="0" smtClean="0"/>
              <a:t> v reťazci. Na začiatku si zistíme dĺžku reťazca kde chceme hľadať </a:t>
            </a:r>
            <a:r>
              <a:rPr lang="sk-SK" baseline="0" dirty="0" err="1" smtClean="0"/>
              <a:t>palindróm</a:t>
            </a:r>
            <a:r>
              <a:rPr lang="sk-SK" baseline="0" dirty="0" smtClean="0"/>
              <a:t>, uložíme do premennej len1 a len2 ako dvojnásobok </a:t>
            </a:r>
            <a:r>
              <a:rPr lang="sk-SK" baseline="0" dirty="0" err="1" smtClean="0"/>
              <a:t>dlžky</a:t>
            </a:r>
            <a:r>
              <a:rPr lang="sk-SK" baseline="0" dirty="0" smtClean="0"/>
              <a:t> reťazca, pre vkladanie nejakého </a:t>
            </a:r>
            <a:r>
              <a:rPr lang="sk-SK" baseline="0" dirty="0" err="1" smtClean="0"/>
              <a:t>špecialneho</a:t>
            </a:r>
            <a:r>
              <a:rPr lang="sk-SK" baseline="0" dirty="0" smtClean="0"/>
              <a:t> znaku ako je napr. #,*,&amp;, atď. medzi písmena reťazca aby to fungovalo aj pre párne </a:t>
            </a:r>
            <a:r>
              <a:rPr lang="sk-SK" baseline="0" dirty="0" err="1" smtClean="0"/>
              <a:t>palindrómy</a:t>
            </a:r>
            <a:r>
              <a:rPr lang="sk-SK" baseline="0" dirty="0" smtClean="0"/>
              <a:t>. Následne si </a:t>
            </a:r>
            <a:r>
              <a:rPr lang="sk-SK" baseline="0" dirty="0" err="1" smtClean="0"/>
              <a:t>alukujeme</a:t>
            </a:r>
            <a:r>
              <a:rPr lang="sk-SK" baseline="0" dirty="0" smtClean="0"/>
              <a:t> pole spojenie znakov z reťazca so </a:t>
            </a:r>
            <a:r>
              <a:rPr lang="sk-SK" baseline="0" dirty="0" err="1" smtClean="0"/>
              <a:t>speciálnymi</a:t>
            </a:r>
            <a:r>
              <a:rPr lang="sk-SK" baseline="0" dirty="0" smtClean="0"/>
              <a:t> znakmi a pole len pre ukladanie </a:t>
            </a:r>
            <a:r>
              <a:rPr lang="sk-SK" baseline="0" dirty="0" err="1" smtClean="0"/>
              <a:t>velkostí</a:t>
            </a:r>
            <a:r>
              <a:rPr lang="sk-SK" baseline="0" dirty="0" smtClean="0"/>
              <a:t> </a:t>
            </a:r>
            <a:r>
              <a:rPr lang="sk-SK" baseline="0" dirty="0" err="1" smtClean="0"/>
              <a:t>palindrómu</a:t>
            </a:r>
            <a:r>
              <a:rPr lang="sk-SK" baseline="0" dirty="0" smtClean="0"/>
              <a:t> od daného znaku.</a:t>
            </a:r>
          </a:p>
          <a:p>
            <a:r>
              <a:rPr lang="sk-SK" baseline="0" dirty="0" smtClean="0"/>
              <a:t>Ďalej nasleduje načítanie znakov do </a:t>
            </a:r>
            <a:r>
              <a:rPr lang="sk-SK" baseline="0" dirty="0" err="1" smtClean="0"/>
              <a:t>pola</a:t>
            </a:r>
            <a:r>
              <a:rPr lang="sk-SK" baseline="0" dirty="0" smtClean="0"/>
              <a:t>  </a:t>
            </a:r>
            <a:r>
              <a:rPr lang="sk-SK" baseline="0" dirty="0" err="1" smtClean="0"/>
              <a:t>tmp</a:t>
            </a:r>
            <a:r>
              <a:rPr lang="sk-SK" baseline="0" dirty="0" smtClean="0"/>
              <a:t>. # je znak ktorý sa vkladá medzi písmena a @ </a:t>
            </a:r>
            <a:r>
              <a:rPr lang="en-GB" baseline="0" dirty="0" smtClean="0"/>
              <a:t>$ </a:t>
            </a:r>
            <a:r>
              <a:rPr lang="en-GB" baseline="0" dirty="0" err="1" smtClean="0"/>
              <a:t>ako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hrani</a:t>
            </a:r>
            <a:r>
              <a:rPr lang="sk-SK" baseline="0" dirty="0" err="1" smtClean="0"/>
              <a:t>čné</a:t>
            </a:r>
            <a:r>
              <a:rPr lang="sk-SK" baseline="0" dirty="0" smtClean="0"/>
              <a:t> </a:t>
            </a:r>
            <a:r>
              <a:rPr lang="sk-SK" baseline="0" smtClean="0"/>
              <a:t>znaky.</a:t>
            </a:r>
          </a:p>
          <a:p>
            <a:r>
              <a:rPr lang="sk-SK" baseline="0" smtClean="0"/>
              <a:t>Potom </a:t>
            </a:r>
            <a:r>
              <a:rPr lang="sk-SK" baseline="0" dirty="0" smtClean="0"/>
              <a:t>ide hľadanie </a:t>
            </a:r>
            <a:r>
              <a:rPr lang="sk-SK" baseline="0" dirty="0" err="1" smtClean="0"/>
              <a:t>palindrómu</a:t>
            </a:r>
            <a:r>
              <a:rPr lang="sk-SK" baseline="0" dirty="0" smtClean="0"/>
              <a:t>, to je na ďalšom </a:t>
            </a:r>
            <a:r>
              <a:rPr lang="sk-SK" baseline="0" dirty="0" err="1" smtClean="0"/>
              <a:t>slajde</a:t>
            </a:r>
            <a:r>
              <a:rPr lang="sk-SK" baseline="0" dirty="0" smtClean="0"/>
              <a:t>.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123B1-9B86-42E1-9E1A-77142F459BF2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2188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Na </a:t>
            </a:r>
            <a:r>
              <a:rPr lang="sk-SK" dirty="0" err="1" smtClean="0"/>
              <a:t>ľavo</a:t>
            </a:r>
            <a:r>
              <a:rPr lang="sk-SK" dirty="0" smtClean="0"/>
              <a:t> je </a:t>
            </a:r>
            <a:r>
              <a:rPr lang="sk-SK" dirty="0" err="1" smtClean="0"/>
              <a:t>načítávanie</a:t>
            </a:r>
            <a:r>
              <a:rPr lang="sk-SK" baseline="0" dirty="0" smtClean="0"/>
              <a:t> do </a:t>
            </a:r>
            <a:r>
              <a:rPr lang="sk-SK" baseline="0" dirty="0" err="1" smtClean="0"/>
              <a:t>pola</a:t>
            </a:r>
            <a:r>
              <a:rPr lang="sk-SK" baseline="0" dirty="0" smtClean="0"/>
              <a:t> </a:t>
            </a:r>
            <a:r>
              <a:rPr lang="sk-SK" baseline="0" dirty="0" err="1" smtClean="0"/>
              <a:t>tmp</a:t>
            </a:r>
            <a:r>
              <a:rPr lang="sk-SK" baseline="0" dirty="0" smtClean="0"/>
              <a:t> a na </a:t>
            </a:r>
            <a:r>
              <a:rPr lang="sk-SK" baseline="0" dirty="0" err="1" smtClean="0"/>
              <a:t>pravo</a:t>
            </a:r>
            <a:r>
              <a:rPr lang="sk-SK" baseline="0" dirty="0" smtClean="0"/>
              <a:t> máme </a:t>
            </a:r>
            <a:r>
              <a:rPr lang="sk-SK" baseline="0" dirty="0" err="1" smtClean="0"/>
              <a:t>for</a:t>
            </a:r>
            <a:r>
              <a:rPr lang="sk-SK" baseline="0" dirty="0" smtClean="0"/>
              <a:t>, ktorý nám nájde najväčší </a:t>
            </a:r>
            <a:r>
              <a:rPr lang="sk-SK" baseline="0" dirty="0" err="1" smtClean="0"/>
              <a:t>palindróm</a:t>
            </a:r>
            <a:r>
              <a:rPr lang="sk-SK" baseline="0" dirty="0" smtClean="0"/>
              <a:t> v reťazci.</a:t>
            </a:r>
          </a:p>
          <a:p>
            <a:r>
              <a:rPr lang="en-US" baseline="0" dirty="0" err="1" smtClean="0"/>
              <a:t>Prv</a:t>
            </a:r>
            <a:r>
              <a:rPr lang="sk-SK" baseline="0" dirty="0" smtClean="0"/>
              <a:t>á podmienka </a:t>
            </a:r>
            <a:r>
              <a:rPr lang="sk-SK" baseline="0" dirty="0" err="1" smtClean="0"/>
              <a:t>prideluje</a:t>
            </a:r>
            <a:r>
              <a:rPr lang="sk-SK" baseline="0" dirty="0" smtClean="0"/>
              <a:t> dĺžku podľa toho čí </a:t>
            </a:r>
            <a:r>
              <a:rPr lang="sk-SK" baseline="0" dirty="0" err="1" smtClean="0"/>
              <a:t>sub-palindróm</a:t>
            </a:r>
            <a:r>
              <a:rPr lang="sk-SK" baseline="0" dirty="0" smtClean="0"/>
              <a:t> na pravej strane vytŕča z </a:t>
            </a:r>
            <a:r>
              <a:rPr lang="sk-SK" baseline="0" dirty="0" err="1" smtClean="0"/>
              <a:t>palindrómu</a:t>
            </a:r>
            <a:r>
              <a:rPr lang="sk-SK" baseline="0" dirty="0" smtClean="0"/>
              <a:t> alebo nie ak vytŕča nastaví sa dĺžka max</a:t>
            </a:r>
            <a:r>
              <a:rPr lang="en-GB" baseline="0" dirty="0" smtClean="0"/>
              <a:t>-</a:t>
            </a:r>
            <a:r>
              <a:rPr lang="en-GB" baseline="0" dirty="0" err="1" smtClean="0"/>
              <a:t>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tak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nastav</a:t>
            </a:r>
            <a:r>
              <a:rPr lang="sk-SK" baseline="0" dirty="0" smtClean="0"/>
              <a:t>í dĺžka pre </a:t>
            </a:r>
            <a:r>
              <a:rPr lang="sk-SK" baseline="0" dirty="0" err="1" smtClean="0"/>
              <a:t>sub-palindrom</a:t>
            </a:r>
            <a:r>
              <a:rPr lang="sk-SK" baseline="0" dirty="0" smtClean="0"/>
              <a:t> na pravej strane na dĺžku od zrkadlového </a:t>
            </a:r>
            <a:r>
              <a:rPr lang="sk-SK" baseline="0" dirty="0" err="1" smtClean="0"/>
              <a:t>sub</a:t>
            </a:r>
            <a:r>
              <a:rPr lang="en-GB" baseline="0" dirty="0" smtClean="0"/>
              <a:t>-</a:t>
            </a:r>
            <a:r>
              <a:rPr lang="en-GB" baseline="0" dirty="0" err="1" smtClean="0"/>
              <a:t>palindr</a:t>
            </a:r>
            <a:r>
              <a:rPr lang="sk-SK" baseline="0" dirty="0" err="1" smtClean="0"/>
              <a:t>ómu</a:t>
            </a:r>
            <a:r>
              <a:rPr lang="sk-SK" baseline="0" dirty="0" smtClean="0"/>
              <a:t> na pravej strane </a:t>
            </a:r>
            <a:r>
              <a:rPr lang="sk-SK" baseline="0" dirty="0" err="1" smtClean="0"/>
              <a:t>palindrómu</a:t>
            </a:r>
            <a:r>
              <a:rPr lang="sk-SK" baseline="0" dirty="0" smtClean="0"/>
              <a:t>. A od </a:t>
            </a:r>
            <a:r>
              <a:rPr lang="sk-SK" baseline="0" dirty="0" err="1" smtClean="0"/>
              <a:t>nastanej</a:t>
            </a:r>
            <a:r>
              <a:rPr lang="sk-SK" baseline="0" dirty="0" smtClean="0"/>
              <a:t> dĺžky sa </a:t>
            </a:r>
            <a:r>
              <a:rPr lang="sk-SK" baseline="0" dirty="0" smtClean="0"/>
              <a:t>v </a:t>
            </a:r>
            <a:r>
              <a:rPr lang="sk-SK" baseline="0" dirty="0" err="1" smtClean="0"/>
              <a:t>cykluse</a:t>
            </a:r>
            <a:r>
              <a:rPr lang="sk-SK" baseline="0" dirty="0" smtClean="0"/>
              <a:t> porovnávame </a:t>
            </a:r>
            <a:r>
              <a:rPr lang="sk-SK" baseline="0" dirty="0" err="1" smtClean="0"/>
              <a:t>vedlajšie</a:t>
            </a:r>
            <a:r>
              <a:rPr lang="sk-SK" baseline="0" dirty="0" smtClean="0"/>
              <a:t> znaky od i-tej pozície a narátavame dĺžku </a:t>
            </a:r>
            <a:r>
              <a:rPr lang="sk-SK" baseline="0" dirty="0" err="1" smtClean="0"/>
              <a:t>palindromu</a:t>
            </a:r>
            <a:r>
              <a:rPr lang="sk-SK" baseline="0" dirty="0" smtClean="0"/>
              <a:t>, ktorý ma stred pozícií i. V predposlednej podmienke 	aktualizujeme max a </a:t>
            </a:r>
            <a:r>
              <a:rPr lang="sk-SK" baseline="0" dirty="0" err="1" smtClean="0"/>
              <a:t>max_id</a:t>
            </a:r>
            <a:r>
              <a:rPr lang="sk-SK" baseline="0" dirty="0" smtClean="0"/>
              <a:t> a v poslednej podmienke </a:t>
            </a:r>
            <a:r>
              <a:rPr lang="sk-SK" baseline="0" dirty="0" err="1" smtClean="0"/>
              <a:t>ukladájú</a:t>
            </a:r>
            <a:r>
              <a:rPr lang="sk-SK" baseline="0" dirty="0" smtClean="0"/>
              <a:t> informácie o najväčšom </a:t>
            </a:r>
            <a:r>
              <a:rPr lang="sk-SK" baseline="0" dirty="0" err="1" smtClean="0"/>
              <a:t>palindróme</a:t>
            </a:r>
            <a:r>
              <a:rPr lang="sk-SK" baseline="0" dirty="0" smtClean="0"/>
              <a:t> z aktuálne prejdených. max ukazuje na znak za hranicou </a:t>
            </a:r>
            <a:r>
              <a:rPr lang="sk-SK" baseline="0" dirty="0" err="1" smtClean="0"/>
              <a:t>palindrómu</a:t>
            </a:r>
            <a:r>
              <a:rPr lang="sk-SK" baseline="0" dirty="0" smtClean="0"/>
              <a:t> na pravej strane a </a:t>
            </a:r>
            <a:r>
              <a:rPr lang="sk-SK" baseline="0" dirty="0" err="1" smtClean="0"/>
              <a:t>max_id</a:t>
            </a:r>
            <a:r>
              <a:rPr lang="sk-SK" baseline="0" dirty="0" smtClean="0"/>
              <a:t> na znak ktorý bol max v predchádzajúcom </a:t>
            </a:r>
            <a:r>
              <a:rPr lang="sk-SK" baseline="0" dirty="0" err="1" smtClean="0"/>
              <a:t>palindrome</a:t>
            </a:r>
            <a:r>
              <a:rPr lang="sk-SK" baseline="0" dirty="0" smtClean="0"/>
              <a:t>.</a:t>
            </a:r>
          </a:p>
          <a:p>
            <a:endParaRPr lang="sk-SK" baseline="0" dirty="0" smtClean="0"/>
          </a:p>
          <a:p>
            <a:r>
              <a:rPr lang="sk-SK" baseline="0" dirty="0" smtClean="0"/>
              <a:t>Vysvetlenie s reťazcom ,,</a:t>
            </a:r>
            <a:r>
              <a:rPr lang="sk-SK" baseline="0" dirty="0" err="1" smtClean="0"/>
              <a:t>abbaabaa</a:t>
            </a:r>
            <a:r>
              <a:rPr lang="sk-SK" baseline="0" dirty="0" smtClean="0"/>
              <a:t>“ (najväčší </a:t>
            </a:r>
            <a:r>
              <a:rPr lang="sk-SK" baseline="0" dirty="0" err="1" smtClean="0"/>
              <a:t>palindrom</a:t>
            </a:r>
            <a:r>
              <a:rPr lang="sk-SK" baseline="0" dirty="0" smtClean="0"/>
              <a:t> je ,,</a:t>
            </a:r>
            <a:r>
              <a:rPr lang="sk-SK" baseline="0" dirty="0" err="1" smtClean="0"/>
              <a:t>aabaa</a:t>
            </a:r>
            <a:r>
              <a:rPr lang="sk-SK" baseline="0" dirty="0" smtClean="0"/>
              <a:t>“) ... V </a:t>
            </a:r>
            <a:r>
              <a:rPr lang="sk-SK" baseline="0" dirty="0" err="1" smtClean="0"/>
              <a:t>tmp</a:t>
            </a:r>
            <a:r>
              <a:rPr lang="sk-SK" baseline="0" dirty="0" smtClean="0"/>
              <a:t> bude @#</a:t>
            </a:r>
            <a:r>
              <a:rPr lang="sk-SK" baseline="0" dirty="0" err="1" smtClean="0"/>
              <a:t>a#b#b#a#a#b#a#a</a:t>
            </a:r>
            <a:r>
              <a:rPr lang="en-GB" baseline="0" dirty="0" smtClean="0"/>
              <a:t>$</a:t>
            </a:r>
            <a:r>
              <a:rPr lang="sk-SK" baseline="0" dirty="0" smtClean="0"/>
              <a:t> len: </a:t>
            </a:r>
            <a:r>
              <a:rPr lang="en-GB" baseline="0" dirty="0" smtClean="0"/>
              <a:t>1 2 1 2 5 2 1 2 5 2 1 6 1 2 3 2.</a:t>
            </a:r>
            <a:endParaRPr lang="sk-SK" baseline="0" dirty="0" smtClean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123B1-9B86-42E1-9E1A-77142F459BF2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04496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baseline="0" dirty="0" smtClean="0"/>
              <a:t>A na záver tu máme ukazovateľ </a:t>
            </a:r>
            <a:r>
              <a:rPr lang="sk-SK" baseline="0" dirty="0" err="1" smtClean="0"/>
              <a:t>result</a:t>
            </a:r>
            <a:r>
              <a:rPr lang="sk-SK" baseline="0" dirty="0" smtClean="0"/>
              <a:t>, ktorý na začiatok nikde neukazuje, </a:t>
            </a:r>
            <a:r>
              <a:rPr lang="sk-SK" baseline="0" dirty="0" err="1" smtClean="0"/>
              <a:t>final_id</a:t>
            </a:r>
            <a:r>
              <a:rPr lang="sk-SK" baseline="0" dirty="0" smtClean="0"/>
              <a:t> je </a:t>
            </a:r>
            <a:r>
              <a:rPr lang="sk-SK" baseline="0" dirty="0" err="1" smtClean="0"/>
              <a:t>pozicia</a:t>
            </a:r>
            <a:r>
              <a:rPr lang="sk-SK" baseline="0" dirty="0" smtClean="0"/>
              <a:t> stredu najväčšieho </a:t>
            </a:r>
            <a:r>
              <a:rPr lang="sk-SK" baseline="0" dirty="0" err="1" smtClean="0"/>
              <a:t>palindrómu</a:t>
            </a:r>
            <a:r>
              <a:rPr lang="sk-SK" baseline="0" dirty="0" smtClean="0"/>
              <a:t> v reťazci a </a:t>
            </a:r>
            <a:r>
              <a:rPr lang="sk-SK" baseline="0" dirty="0" err="1" smtClean="0"/>
              <a:t>final_id</a:t>
            </a:r>
            <a:r>
              <a:rPr lang="sk-SK" baseline="0" dirty="0" smtClean="0"/>
              <a:t> = (</a:t>
            </a:r>
            <a:r>
              <a:rPr lang="sk-SK" baseline="0" dirty="0" err="1" smtClean="0"/>
              <a:t>final_id</a:t>
            </a:r>
            <a:r>
              <a:rPr lang="sk-SK" baseline="0" dirty="0" smtClean="0"/>
              <a:t> +1)/2 robíme preto lebo už rátame bez špeciálne znaku # medzi písmenami </a:t>
            </a:r>
            <a:r>
              <a:rPr lang="sk-SK" baseline="0" dirty="0" err="1" smtClean="0"/>
              <a:t>stringu</a:t>
            </a:r>
            <a:r>
              <a:rPr lang="sk-SK" baseline="0" dirty="0" smtClean="0"/>
              <a:t>. </a:t>
            </a:r>
            <a:r>
              <a:rPr lang="sk-SK" baseline="0" dirty="0" err="1" smtClean="0"/>
              <a:t>max_len</a:t>
            </a:r>
            <a:r>
              <a:rPr lang="sk-SK" baseline="0" dirty="0" smtClean="0"/>
              <a:t> znížiť o 1 pretože vo </a:t>
            </a:r>
            <a:r>
              <a:rPr lang="sk-SK" baseline="0" dirty="0" err="1" smtClean="0"/>
              <a:t>fore</a:t>
            </a:r>
            <a:r>
              <a:rPr lang="sk-SK" baseline="0" dirty="0" smtClean="0"/>
              <a:t>, kde </a:t>
            </a:r>
            <a:r>
              <a:rPr lang="sk-SK" baseline="0" dirty="0" err="1" smtClean="0"/>
              <a:t>porovnavame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vedlajšie</a:t>
            </a:r>
            <a:r>
              <a:rPr lang="sk-SK" baseline="0" dirty="0" smtClean="0"/>
              <a:t> znaky sa na konci ešte </a:t>
            </a:r>
            <a:r>
              <a:rPr lang="sk-SK" baseline="0" dirty="0" err="1" smtClean="0"/>
              <a:t>zvíši</a:t>
            </a:r>
            <a:r>
              <a:rPr lang="sk-SK" baseline="0" dirty="0" smtClean="0"/>
              <a:t> o 1 a preto musíme 1 odrátať. </a:t>
            </a:r>
            <a:r>
              <a:rPr lang="sk-SK" baseline="0" dirty="0" err="1" smtClean="0"/>
              <a:t>Result</a:t>
            </a:r>
            <a:r>
              <a:rPr lang="sk-SK" baseline="0" dirty="0" smtClean="0"/>
              <a:t>, ktorý alokujeme na </a:t>
            </a:r>
            <a:r>
              <a:rPr lang="sk-SK" baseline="0" dirty="0" err="1" smtClean="0"/>
              <a:t>velkosť</a:t>
            </a:r>
            <a:r>
              <a:rPr lang="sk-SK" baseline="0" dirty="0" smtClean="0"/>
              <a:t> najväčšieho </a:t>
            </a:r>
            <a:r>
              <a:rPr lang="sk-SK" baseline="0" dirty="0" err="1" smtClean="0"/>
              <a:t>palindrómu</a:t>
            </a:r>
            <a:r>
              <a:rPr lang="sk-SK" baseline="0" dirty="0" smtClean="0"/>
              <a:t> + koncový znak. </a:t>
            </a:r>
            <a:r>
              <a:rPr lang="sk-SK" baseline="0" dirty="0" err="1" smtClean="0"/>
              <a:t>Memcpy</a:t>
            </a:r>
            <a:r>
              <a:rPr lang="sk-SK" baseline="0" dirty="0" smtClean="0"/>
              <a:t>: do </a:t>
            </a:r>
            <a:r>
              <a:rPr lang="sk-SK" baseline="0" dirty="0" err="1" smtClean="0"/>
              <a:t>dinamickeho</a:t>
            </a:r>
            <a:r>
              <a:rPr lang="sk-SK" baseline="0" dirty="0" smtClean="0"/>
              <a:t> </a:t>
            </a:r>
            <a:r>
              <a:rPr lang="sk-SK" baseline="0" dirty="0" err="1" smtClean="0"/>
              <a:t>pola</a:t>
            </a:r>
            <a:r>
              <a:rPr lang="sk-SK" baseline="0" dirty="0" smtClean="0"/>
              <a:t> na ktoré ukazuje </a:t>
            </a:r>
            <a:r>
              <a:rPr lang="sk-SK" baseline="0" dirty="0" err="1" smtClean="0"/>
              <a:t>result</a:t>
            </a:r>
            <a:r>
              <a:rPr lang="sk-SK" baseline="0" dirty="0" smtClean="0"/>
              <a:t> </a:t>
            </a:r>
            <a:r>
              <a:rPr lang="sk-SK" baseline="0" dirty="0" err="1" smtClean="0"/>
              <a:t>vlozime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palindrom</a:t>
            </a:r>
            <a:r>
              <a:rPr lang="sk-SK" baseline="0" dirty="0" smtClean="0"/>
              <a:t>, ktorý začína </a:t>
            </a:r>
            <a:r>
              <a:rPr lang="sk-SK" baseline="0" dirty="0" err="1" smtClean="0"/>
              <a:t>napozíci</a:t>
            </a:r>
            <a:r>
              <a:rPr lang="sk-SK" baseline="0" dirty="0" smtClean="0"/>
              <a:t> s + </a:t>
            </a:r>
            <a:r>
              <a:rPr lang="sk-SK" baseline="0" dirty="0" err="1" smtClean="0"/>
              <a:t>final_id</a:t>
            </a:r>
            <a:r>
              <a:rPr lang="sk-SK" baseline="0" dirty="0" smtClean="0"/>
              <a:t> – </a:t>
            </a:r>
            <a:r>
              <a:rPr lang="sk-SK" baseline="0" dirty="0" err="1" smtClean="0"/>
              <a:t>max_len</a:t>
            </a:r>
            <a:r>
              <a:rPr lang="sk-SK" baseline="0" dirty="0" smtClean="0"/>
              <a:t> / 2 – 1 o dĺžke </a:t>
            </a:r>
            <a:r>
              <a:rPr lang="sk-SK" baseline="0" dirty="0" err="1" smtClean="0"/>
              <a:t>max_len</a:t>
            </a:r>
            <a:r>
              <a:rPr lang="sk-SK" baseline="0" dirty="0" smtClean="0"/>
              <a:t>, vložíme koncový znak na koniec </a:t>
            </a:r>
            <a:r>
              <a:rPr lang="sk-SK" baseline="0" dirty="0" err="1" smtClean="0"/>
              <a:t>pola</a:t>
            </a:r>
            <a:r>
              <a:rPr lang="sk-SK" baseline="0" dirty="0" smtClean="0"/>
              <a:t> a vrátime ukazovateľ na </a:t>
            </a:r>
            <a:r>
              <a:rPr lang="sk-SK" baseline="0" dirty="0" err="1" smtClean="0"/>
              <a:t>dinamické</a:t>
            </a:r>
            <a:r>
              <a:rPr lang="sk-SK" baseline="0" dirty="0" smtClean="0"/>
              <a:t> pole, ktoré obsahuje </a:t>
            </a:r>
            <a:r>
              <a:rPr lang="sk-SK" baseline="0" dirty="0" err="1" smtClean="0"/>
              <a:t>najväčši</a:t>
            </a:r>
            <a:r>
              <a:rPr lang="sk-SK" baseline="0" dirty="0" smtClean="0"/>
              <a:t> </a:t>
            </a:r>
            <a:r>
              <a:rPr lang="sk-SK" baseline="0" dirty="0" err="1" smtClean="0"/>
              <a:t>palindrom</a:t>
            </a:r>
            <a:r>
              <a:rPr lang="sk-SK" baseline="0" dirty="0" smtClean="0"/>
              <a:t> v reťazci 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123B1-9B86-42E1-9E1A-77142F459BF2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41499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123B1-9B86-42E1-9E1A-77142F459BF2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7175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123B1-9B86-42E1-9E1A-77142F459BF2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4921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27381" y="116634"/>
            <a:ext cx="11233248" cy="936103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sk-SK" smtClean="0"/>
              <a:t>Upravte štýly predlohy textu</a:t>
            </a:r>
            <a:endParaRPr lang="sk-SK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527381" y="4437112"/>
            <a:ext cx="9835819" cy="120168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Kliknutím upravte štýl predlohy podnadpisov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8208235" y="6165304"/>
            <a:ext cx="3983765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" t="9405" r="4121" b="15099"/>
          <a:stretch/>
        </p:blipFill>
        <p:spPr>
          <a:xfrm>
            <a:off x="6192011" y="5877272"/>
            <a:ext cx="5376597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9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6DCB1-2FDF-407F-95DE-3D8A89B193B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8880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6DCB1-2FDF-407F-95DE-3D8A89B193B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172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6DCB1-2FDF-407F-95DE-3D8A89B193B5}" type="slidenum">
              <a:rPr lang="sk-SK" smtClean="0"/>
              <a:t>‹#›</a:t>
            </a:fld>
            <a:endParaRPr lang="sk-SK"/>
          </a:p>
        </p:txBody>
      </p:sp>
      <p:sp>
        <p:nvSpPr>
          <p:cNvPr id="5" name="Zástupný symbol päty 3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4859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 smtClean="0"/>
              <a:t>Upravte štýly predlohy textu</a:t>
            </a:r>
            <a:endParaRPr lang="sk-SK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6DCB1-2FDF-407F-95DE-3D8A89B193B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32345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6DCB1-2FDF-407F-95DE-3D8A89B193B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5894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 smtClean="0"/>
              <a:t>Upravte štýly predlohy textu</a:t>
            </a:r>
            <a:endParaRPr lang="sk-SK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 dirty="0"/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6DCB1-2FDF-407F-95DE-3D8A89B193B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3842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6DCB1-2FDF-407F-95DE-3D8A89B193B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9749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6DCB1-2FDF-407F-95DE-3D8A89B193B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5230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Upravte štýly predlohy textu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6DCB1-2FDF-407F-95DE-3D8A89B193B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0724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smtClean="0"/>
              <a:t>Ak chcete pridať obrázok, kliknite na ikonu</a:t>
            </a:r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6DCB1-2FDF-407F-95DE-3D8A89B193B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9796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dirty="0"/>
              <a:t>Kliknite sem a upravte štýl predlohy nadpisov.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dirty="0"/>
              <a:t>Kliknite sem a upravte štýly predlohy textu.</a:t>
            </a:r>
          </a:p>
          <a:p>
            <a:pPr lvl="1"/>
            <a:r>
              <a:rPr lang="sk-SK" dirty="0"/>
              <a:t>Druhá úroveň</a:t>
            </a:r>
          </a:p>
          <a:p>
            <a:pPr lvl="2"/>
            <a:r>
              <a:rPr lang="sk-SK" dirty="0"/>
              <a:t>Tretia úroveň</a:t>
            </a:r>
          </a:p>
          <a:p>
            <a:pPr lvl="3"/>
            <a:r>
              <a:rPr lang="sk-SK" dirty="0"/>
              <a:t>Štvrtá úroveň</a:t>
            </a:r>
          </a:p>
          <a:p>
            <a:pPr lvl="4"/>
            <a:r>
              <a:rPr lang="sk-SK" dirty="0"/>
              <a:t>Piata úroveň</a:t>
            </a:r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609600" y="636184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6DCB1-2FDF-407F-95DE-3D8A89B193B5}" type="slidenum">
              <a:rPr lang="sk-SK" smtClean="0"/>
              <a:t>‹#›</a:t>
            </a:fld>
            <a:endParaRPr lang="sk-S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16242" r="66949" b="24101"/>
          <a:stretch/>
        </p:blipFill>
        <p:spPr>
          <a:xfrm>
            <a:off x="10320470" y="6371110"/>
            <a:ext cx="1344149" cy="442267"/>
          </a:xfrm>
          <a:prstGeom prst="rect">
            <a:avLst/>
          </a:prstGeom>
        </p:spPr>
      </p:pic>
      <p:sp>
        <p:nvSpPr>
          <p:cNvPr id="4" name="Zástupný symbol päty 3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9564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lohovec.dnes24.sk/galeria/stano-kamencik-autor-knihy-100-a-1-palindrom-palindrom-nie-je-len-slovna-hracka-85095/fotografia-2?articleId=340441" TargetMode="External"/><Relationship Id="rId2" Type="http://schemas.openxmlformats.org/officeDocument/2006/relationships/hyperlink" Target="http://manacher-viz.s3-website-us-east-1.amazonaws.com/#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koww/be85e893c804f1a7ccd8" TargetMode="External"/><Relationship Id="rId5" Type="http://schemas.openxmlformats.org/officeDocument/2006/relationships/hyperlink" Target="https://en.wikipedia.org/wiki/Longest_palindromic_substring#Manacher.27s_algorithm" TargetMode="External"/><Relationship Id="rId4" Type="http://schemas.openxmlformats.org/officeDocument/2006/relationships/hyperlink" Target="https://www.youtube.com/watch?v=V-sEwsca1a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27381" y="1749669"/>
            <a:ext cx="11233248" cy="1345223"/>
          </a:xfrm>
        </p:spPr>
        <p:txBody>
          <a:bodyPr>
            <a:normAutofit fontScale="90000"/>
          </a:bodyPr>
          <a:lstStyle/>
          <a:p>
            <a:pPr algn="ctr"/>
            <a:r>
              <a:rPr lang="sk-SK" sz="5300" b="0" dirty="0" err="1" smtClean="0"/>
              <a:t>Manacherov</a:t>
            </a:r>
            <a:r>
              <a:rPr lang="sk-SK" sz="5300" b="0" dirty="0" smtClean="0"/>
              <a:t> algoritmus</a:t>
            </a:r>
            <a:r>
              <a:rPr lang="sk-SK" sz="4800" b="0" dirty="0" smtClean="0"/>
              <a:t/>
            </a:r>
            <a:br>
              <a:rPr lang="sk-SK" sz="4800" b="0" dirty="0" smtClean="0"/>
            </a:br>
            <a:r>
              <a:rPr lang="sk-SK" sz="4000" b="0" dirty="0" smtClean="0"/>
              <a:t>na </a:t>
            </a:r>
            <a:r>
              <a:rPr lang="sk-SK" sz="3600" b="0" dirty="0" smtClean="0"/>
              <a:t>detekcia najdlhšieho </a:t>
            </a:r>
            <a:r>
              <a:rPr lang="sk-SK" sz="3600" b="0" dirty="0" err="1" smtClean="0"/>
              <a:t>palindrómu</a:t>
            </a:r>
            <a:r>
              <a:rPr lang="sk-SK" sz="3600" b="0" dirty="0" smtClean="0"/>
              <a:t> v reťazci</a:t>
            </a:r>
            <a:endParaRPr lang="sk-SK" sz="18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527381" y="5413747"/>
            <a:ext cx="9835819" cy="1163516"/>
          </a:xfrm>
        </p:spPr>
        <p:txBody>
          <a:bodyPr>
            <a:normAutofit/>
          </a:bodyPr>
          <a:lstStyle/>
          <a:p>
            <a:r>
              <a:rPr lang="sk-SK" dirty="0" smtClean="0"/>
              <a:t>Autor: Adrián Vančo</a:t>
            </a:r>
          </a:p>
          <a:p>
            <a:r>
              <a:rPr lang="sk-SK" sz="1800" dirty="0" smtClean="0"/>
              <a:t>Predmet: SEMAP1_B</a:t>
            </a:r>
          </a:p>
          <a:p>
            <a:r>
              <a:rPr lang="sk-SK" sz="1800" dirty="0" smtClean="0"/>
              <a:t>Cvičiaci: Ing. Jozef </a:t>
            </a:r>
            <a:r>
              <a:rPr lang="sk-SK" sz="1800" dirty="0" err="1" smtClean="0"/>
              <a:t>Sitarčík</a:t>
            </a:r>
            <a:endParaRPr lang="sk-SK" sz="1800" dirty="0" smtClean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237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Kód</a:t>
            </a:r>
            <a:endParaRPr lang="sk-SK" dirty="0"/>
          </a:p>
        </p:txBody>
      </p:sp>
      <p:pic>
        <p:nvPicPr>
          <p:cNvPr id="4" name="Zástupný objekt pre obsah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66" y="1155959"/>
            <a:ext cx="8306467" cy="5049335"/>
          </a:xfrm>
        </p:spPr>
      </p:pic>
    </p:spTree>
    <p:extLst>
      <p:ext uri="{BB962C8B-B14F-4D97-AF65-F5344CB8AC3E}">
        <p14:creationId xmlns:p14="http://schemas.microsoft.com/office/powerpoint/2010/main" val="147181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23" y="1413522"/>
            <a:ext cx="7036777" cy="4840904"/>
          </a:xfrm>
          <a:prstGeom prst="rect">
            <a:avLst/>
          </a:prstGeom>
        </p:spPr>
      </p:pic>
      <p:pic>
        <p:nvPicPr>
          <p:cNvPr id="8" name="Zástupný objekt pre obsah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4"/>
          <a:stretch/>
        </p:blipFill>
        <p:spPr>
          <a:xfrm>
            <a:off x="609600" y="2579538"/>
            <a:ext cx="3804137" cy="2668373"/>
          </a:xfrm>
        </p:spPr>
      </p:pic>
    </p:spTree>
    <p:extLst>
      <p:ext uri="{BB962C8B-B14F-4D97-AF65-F5344CB8AC3E}">
        <p14:creationId xmlns:p14="http://schemas.microsoft.com/office/powerpoint/2010/main" val="402572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objekt pre obsah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29" y="2310063"/>
            <a:ext cx="9540942" cy="2561919"/>
          </a:xfrm>
        </p:spPr>
      </p:pic>
    </p:spTree>
    <p:extLst>
      <p:ext uri="{BB962C8B-B14F-4D97-AF65-F5344CB8AC3E}">
        <p14:creationId xmlns:p14="http://schemas.microsoft.com/office/powerpoint/2010/main" val="153692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nacher_al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5059" y="1417637"/>
            <a:ext cx="9356725" cy="4595161"/>
          </a:xfrm>
          <a:prstGeom prst="roundRect">
            <a:avLst>
              <a:gd name="adj" fmla="val 5439"/>
            </a:avLst>
          </a:prstGeom>
          <a:ln>
            <a:solidFill>
              <a:schemeClr val="tx1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sk-SK" dirty="0" smtClean="0"/>
              <a:t>Vizualizácia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60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Analýza algoritmu</a:t>
            </a:r>
            <a:endParaRPr lang="sk-SK" dirty="0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smtClean="0"/>
              <a:t>Zložitosť O(n)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smtClean="0"/>
              <a:t>Existuje </a:t>
            </a:r>
            <a:r>
              <a:rPr lang="sk-SK" dirty="0"/>
              <a:t>najhorší prípad </a:t>
            </a:r>
            <a:r>
              <a:rPr lang="sk-SK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smtClean="0"/>
              <a:t>Pri výskyte viacerých najväčších </a:t>
            </a:r>
            <a:r>
              <a:rPr lang="sk-SK" dirty="0" err="1" smtClean="0"/>
              <a:t>palindrómov</a:t>
            </a:r>
            <a:r>
              <a:rPr lang="sk-SK" dirty="0" smtClean="0"/>
              <a:t> sa vypíše prvý nájdený.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25876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Použitie</a:t>
            </a:r>
            <a:endParaRPr lang="sk-SK" dirty="0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smtClean="0"/>
              <a:t>Nájdenie najväčšieho </a:t>
            </a:r>
            <a:r>
              <a:rPr lang="sk-SK" dirty="0" err="1" smtClean="0"/>
              <a:t>palindrómu</a:t>
            </a:r>
            <a:r>
              <a:rPr lang="sk-SK" dirty="0" smtClean="0"/>
              <a:t> v reťazci.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smtClean="0"/>
              <a:t>Nájdenie všetkých </a:t>
            </a:r>
            <a:r>
              <a:rPr lang="sk-SK" dirty="0" err="1" smtClean="0"/>
              <a:t>palindrómov</a:t>
            </a:r>
            <a:r>
              <a:rPr lang="sk-SK" dirty="0" smtClean="0"/>
              <a:t> v reťazci.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smtClean="0"/>
              <a:t>Zistenie počtu </a:t>
            </a:r>
            <a:r>
              <a:rPr lang="sk-SK" dirty="0" err="1" smtClean="0"/>
              <a:t>palindrómov</a:t>
            </a:r>
            <a:r>
              <a:rPr lang="sk-SK" dirty="0" smtClean="0"/>
              <a:t> v reťazci</a:t>
            </a:r>
            <a:r>
              <a:rPr lang="sk-SK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smtClean="0"/>
              <a:t>Možno spraviť aj pre Čísla.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17626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k-SK" sz="4800" dirty="0" smtClean="0"/>
              <a:t>Ďakujem za pozornosť</a:t>
            </a:r>
            <a:endParaRPr lang="sk-SK" sz="4800" dirty="0"/>
          </a:p>
        </p:txBody>
      </p:sp>
      <p:pic>
        <p:nvPicPr>
          <p:cNvPr id="4" name="Zástupný objekt pre obsah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5"/>
          <a:stretch/>
        </p:blipFill>
        <p:spPr>
          <a:xfrm>
            <a:off x="3947533" y="1417638"/>
            <a:ext cx="4296933" cy="4706954"/>
          </a:xfrm>
        </p:spPr>
      </p:pic>
    </p:spTree>
    <p:extLst>
      <p:ext uri="{BB962C8B-B14F-4D97-AF65-F5344CB8AC3E}">
        <p14:creationId xmlns:p14="http://schemas.microsoft.com/office/powerpoint/2010/main" val="14737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Zdroje</a:t>
            </a:r>
            <a:endParaRPr lang="sk-SK" dirty="0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>
                <a:hlinkClick r:id="rId2"/>
              </a:rPr>
              <a:t>http://manacher-viz.s3-website-us-east-1.amazonaws.com/#/</a:t>
            </a:r>
            <a:endParaRPr lang="sk-SK" dirty="0" smtClean="0">
              <a:hlinkClick r:id="rId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>
                <a:hlinkClick r:id="rId4"/>
              </a:rPr>
              <a:t>https://</a:t>
            </a:r>
            <a:r>
              <a:rPr lang="sk-SK" dirty="0" smtClean="0">
                <a:hlinkClick r:id="rId4"/>
              </a:rPr>
              <a:t>www.youtube.com/watch?v=V-sEwsca1ak</a:t>
            </a:r>
            <a:endParaRPr lang="sk-SK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>
                <a:hlinkClick r:id="rId5"/>
              </a:rPr>
              <a:t>https://en.wikipedia.org/wiki/Longest_palindromic_substring#Manacher.27s_algorithm</a:t>
            </a:r>
            <a:endParaRPr lang="sk-SK" dirty="0">
              <a:hlinkClick r:id="rId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smtClean="0">
                <a:hlinkClick r:id="rId3"/>
              </a:rPr>
              <a:t>https</a:t>
            </a:r>
            <a:r>
              <a:rPr lang="sk-SK" dirty="0">
                <a:hlinkClick r:id="rId3"/>
              </a:rPr>
              <a:t>://</a:t>
            </a:r>
            <a:r>
              <a:rPr lang="sk-SK" dirty="0" smtClean="0">
                <a:hlinkClick r:id="rId3"/>
              </a:rPr>
              <a:t>hlohovec.dnes24.sk/galeria/stano-kamencik-autor-knihy-100-a-1-palindrom-palindrom-nie-je-len-slovna-hracka-85095/fotografia-2?articleId=340441</a:t>
            </a:r>
            <a:endParaRPr lang="sk-SK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>
                <a:hlinkClick r:id="rId6"/>
              </a:rPr>
              <a:t>https://gist.github.com/koww/be85e893c804f1a7ccd8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0089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Myšlienka</a:t>
            </a:r>
            <a:endParaRPr lang="sk-SK" dirty="0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sk-SK" dirty="0" smtClean="0"/>
              <a:t>Nájdenie najdlhšieho </a:t>
            </a:r>
            <a:r>
              <a:rPr lang="sk-SK" dirty="0" err="1" smtClean="0"/>
              <a:t>palindrómu</a:t>
            </a:r>
            <a:r>
              <a:rPr lang="sk-SK" dirty="0" smtClean="0"/>
              <a:t> v zadanom reťazci.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k-SK" dirty="0" smtClean="0"/>
              <a:t>Nájdenie za lineárny čas.</a:t>
            </a:r>
          </a:p>
          <a:p>
            <a:endParaRPr lang="sk-S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smtClean="0"/>
              <a:t>Aby sa v lineárnom čase našiel najdlhší </a:t>
            </a:r>
            <a:r>
              <a:rPr lang="sk-SK" dirty="0" err="1" smtClean="0"/>
              <a:t>palindróm</a:t>
            </a:r>
            <a:r>
              <a:rPr lang="sk-SK" dirty="0" smtClean="0"/>
              <a:t> v reťazci, algoritmus, môže využiť nasledujúce charakteristiky alebo porovnania týkajúce sa </a:t>
            </a:r>
            <a:r>
              <a:rPr lang="sk-SK" dirty="0" err="1" smtClean="0"/>
              <a:t>palindrómu</a:t>
            </a:r>
            <a:r>
              <a:rPr lang="sk-SK" dirty="0" smtClean="0"/>
              <a:t> a </a:t>
            </a:r>
            <a:r>
              <a:rPr lang="sk-SK" dirty="0" err="1" smtClean="0"/>
              <a:t>subpalindrómu</a:t>
            </a:r>
            <a:r>
              <a:rPr lang="sk-SK" dirty="0" smtClean="0"/>
              <a:t>.</a:t>
            </a:r>
          </a:p>
        </p:txBody>
      </p:sp>
      <p:sp>
        <p:nvSpPr>
          <p:cNvPr id="4" name="BlokTextu 3"/>
          <p:cNvSpPr txBox="1"/>
          <p:nvPr/>
        </p:nvSpPr>
        <p:spPr>
          <a:xfrm>
            <a:off x="4568051" y="4378884"/>
            <a:ext cx="5750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</a:t>
            </a:r>
            <a:r>
              <a:rPr lang="sk-SK" b="1" dirty="0" err="1" smtClean="0">
                <a:solidFill>
                  <a:srgbClr val="FF0000"/>
                </a:solidFill>
              </a:rPr>
              <a:t>bacabacab</a:t>
            </a:r>
            <a:r>
              <a:rPr lang="sk-SK" dirty="0" err="1" smtClean="0"/>
              <a:t>b</a:t>
            </a:r>
            <a:endParaRPr lang="sk-SK" dirty="0" smtClean="0"/>
          </a:p>
          <a:p>
            <a:endParaRPr lang="sk-SK" dirty="0"/>
          </a:p>
          <a:p>
            <a:r>
              <a:rPr lang="sk-SK" dirty="0" smtClean="0"/>
              <a:t>    </a:t>
            </a:r>
            <a:r>
              <a:rPr lang="sk-SK" b="1" dirty="0" err="1" smtClean="0">
                <a:solidFill>
                  <a:srgbClr val="FF0000"/>
                </a:solidFill>
              </a:rPr>
              <a:t>acabaca</a:t>
            </a:r>
            <a:r>
              <a:rPr lang="sk-SK" dirty="0"/>
              <a:t> </a:t>
            </a:r>
            <a:r>
              <a:rPr lang="sk-SK" dirty="0" smtClean="0"/>
              <a:t>     ale aj: </a:t>
            </a:r>
            <a:r>
              <a:rPr lang="sk-SK" dirty="0" err="1" smtClean="0"/>
              <a:t>bacab</a:t>
            </a:r>
            <a:r>
              <a:rPr lang="sk-SK" dirty="0" smtClean="0"/>
              <a:t>, </a:t>
            </a:r>
            <a:r>
              <a:rPr lang="sk-SK" dirty="0" err="1" smtClean="0"/>
              <a:t>aca</a:t>
            </a:r>
            <a:r>
              <a:rPr lang="sk-SK" dirty="0" smtClean="0"/>
              <a:t>, </a:t>
            </a:r>
            <a:r>
              <a:rPr lang="sk-SK" dirty="0" err="1" smtClean="0"/>
              <a:t>aba</a:t>
            </a:r>
            <a:r>
              <a:rPr lang="sk-SK" dirty="0" smtClean="0"/>
              <a:t>, </a:t>
            </a:r>
            <a:r>
              <a:rPr lang="sk-SK" dirty="0" err="1" smtClean="0"/>
              <a:t>aca</a:t>
            </a:r>
            <a:r>
              <a:rPr lang="sk-SK" dirty="0" smtClean="0"/>
              <a:t>, </a:t>
            </a:r>
            <a:r>
              <a:rPr lang="sk-SK" dirty="0" err="1" smtClean="0"/>
              <a:t>bacab</a:t>
            </a:r>
            <a:endParaRPr lang="sk-SK" dirty="0" smtClean="0"/>
          </a:p>
          <a:p>
            <a:endParaRPr lang="sk-SK" dirty="0"/>
          </a:p>
          <a:p>
            <a:r>
              <a:rPr lang="sk-SK" dirty="0" smtClean="0"/>
              <a:t>      </a:t>
            </a:r>
            <a:r>
              <a:rPr lang="sk-SK" b="1" dirty="0" err="1" smtClean="0">
                <a:solidFill>
                  <a:srgbClr val="FF0000"/>
                </a:solidFill>
              </a:rPr>
              <a:t>cabac</a:t>
            </a:r>
            <a:r>
              <a:rPr lang="sk-SK" b="1" dirty="0" smtClean="0">
                <a:solidFill>
                  <a:srgbClr val="FF0000"/>
                </a:solidFill>
              </a:rPr>
              <a:t>        </a:t>
            </a:r>
            <a:r>
              <a:rPr lang="sk-SK" dirty="0" smtClean="0"/>
              <a:t>....</a:t>
            </a:r>
          </a:p>
          <a:p>
            <a:endParaRPr lang="sk-SK" dirty="0" smtClean="0"/>
          </a:p>
          <a:p>
            <a:endParaRPr lang="sk-SK" dirty="0" smtClean="0"/>
          </a:p>
        </p:txBody>
      </p:sp>
      <p:cxnSp>
        <p:nvCxnSpPr>
          <p:cNvPr id="6" name="Rovná spojovacia šípka 5"/>
          <p:cNvCxnSpPr/>
          <p:nvPr/>
        </p:nvCxnSpPr>
        <p:spPr>
          <a:xfrm>
            <a:off x="4001691" y="4578344"/>
            <a:ext cx="545453" cy="1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ovná spojovacia šípka 9"/>
          <p:cNvCxnSpPr/>
          <p:nvPr/>
        </p:nvCxnSpPr>
        <p:spPr>
          <a:xfrm flipV="1">
            <a:off x="4080484" y="4764651"/>
            <a:ext cx="720844" cy="35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ovná spojovacia šípka 17"/>
          <p:cNvCxnSpPr/>
          <p:nvPr/>
        </p:nvCxnSpPr>
        <p:spPr>
          <a:xfrm flipV="1">
            <a:off x="4396396" y="5149867"/>
            <a:ext cx="404932" cy="41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Šípka nadol 26"/>
          <p:cNvSpPr/>
          <p:nvPr/>
        </p:nvSpPr>
        <p:spPr>
          <a:xfrm>
            <a:off x="5324743" y="4764649"/>
            <a:ext cx="45719" cy="218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Šípka nadol 27"/>
          <p:cNvSpPr/>
          <p:nvPr/>
        </p:nvSpPr>
        <p:spPr>
          <a:xfrm>
            <a:off x="5324743" y="5285415"/>
            <a:ext cx="45719" cy="218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Šípka nadol 28"/>
          <p:cNvSpPr/>
          <p:nvPr/>
        </p:nvSpPr>
        <p:spPr>
          <a:xfrm>
            <a:off x="5324743" y="5825762"/>
            <a:ext cx="45719" cy="218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0" name="Zaoblený obdĺžnik 29"/>
          <p:cNvSpPr/>
          <p:nvPr/>
        </p:nvSpPr>
        <p:spPr>
          <a:xfrm>
            <a:off x="4773997" y="4408002"/>
            <a:ext cx="1192929" cy="3515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1" name="BlokTextu 30"/>
          <p:cNvSpPr txBox="1"/>
          <p:nvPr/>
        </p:nvSpPr>
        <p:spPr>
          <a:xfrm>
            <a:off x="2796075" y="4376287"/>
            <a:ext cx="1751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smtClean="0"/>
              <a:t>Reťazec</a:t>
            </a:r>
          </a:p>
          <a:p>
            <a:endParaRPr lang="sk-SK" dirty="0" smtClean="0"/>
          </a:p>
          <a:p>
            <a:r>
              <a:rPr lang="sk-SK" dirty="0" err="1" smtClean="0"/>
              <a:t>Palindróm</a:t>
            </a:r>
            <a:endParaRPr lang="sk-SK" dirty="0" smtClean="0"/>
          </a:p>
          <a:p>
            <a:endParaRPr lang="sk-SK" dirty="0" smtClean="0"/>
          </a:p>
          <a:p>
            <a:r>
              <a:rPr lang="sk-SK" dirty="0" err="1" smtClean="0"/>
              <a:t>Sub-palindrom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432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25525"/>
          </a:xfrm>
        </p:spPr>
        <p:txBody>
          <a:bodyPr/>
          <a:lstStyle/>
          <a:p>
            <a:r>
              <a:rPr lang="sk-SK" dirty="0" smtClean="0"/>
              <a:t>Charakteristiky a porovnania </a:t>
            </a:r>
            <a:endParaRPr lang="sk-SK" dirty="0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sk-SK" dirty="0" smtClean="0"/>
              <a:t>Ľavá strana </a:t>
            </a:r>
            <a:r>
              <a:rPr lang="sk-SK" dirty="0" err="1" smtClean="0"/>
              <a:t>palindrómu</a:t>
            </a:r>
            <a:r>
              <a:rPr lang="sk-SK" dirty="0" smtClean="0"/>
              <a:t> je zrkadlovým obrazom jeho pravej strany.</a:t>
            </a:r>
          </a:p>
          <a:p>
            <a:pPr marL="457200" indent="-457200">
              <a:buFont typeface="+mj-lt"/>
              <a:buAutoNum type="arabicPeriod"/>
            </a:pPr>
            <a:r>
              <a:rPr lang="sk-SK" dirty="0" smtClean="0"/>
              <a:t>(Prípad 1) Druhý </a:t>
            </a:r>
            <a:r>
              <a:rPr lang="sk-SK" dirty="0" err="1" smtClean="0"/>
              <a:t>sub-palindrom</a:t>
            </a:r>
            <a:r>
              <a:rPr lang="sk-SK" dirty="0" smtClean="0"/>
              <a:t>, ktorého stred je na pravej strane </a:t>
            </a:r>
            <a:r>
              <a:rPr lang="sk-SK" dirty="0" err="1" smtClean="0"/>
              <a:t>palindrómu</a:t>
            </a:r>
            <a:r>
              <a:rPr lang="sk-SK" dirty="0" smtClean="0"/>
              <a:t>, bude mať rovnakú dĺžku ako prvý </a:t>
            </a:r>
            <a:r>
              <a:rPr lang="sk-SK" dirty="0" err="1" smtClean="0"/>
              <a:t>sub-palindrom</a:t>
            </a:r>
            <a:r>
              <a:rPr lang="sk-SK" dirty="0" smtClean="0"/>
              <a:t>, samozrejme ak prvý </a:t>
            </a:r>
            <a:r>
              <a:rPr lang="sk-SK" dirty="0" err="1" smtClean="0"/>
              <a:t>sub-palindróm</a:t>
            </a:r>
            <a:r>
              <a:rPr lang="sk-SK" dirty="0" smtClean="0"/>
              <a:t> je v rámci hraníc </a:t>
            </a:r>
            <a:r>
              <a:rPr lang="sk-SK" dirty="0" err="1" smtClean="0"/>
              <a:t>palindrómu</a:t>
            </a:r>
            <a:r>
              <a:rPr lang="sk-SK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sz="2000" dirty="0" smtClean="0"/>
              <a:t>Napríklad: Reťazec ,,</a:t>
            </a:r>
            <a:r>
              <a:rPr lang="sk-SK" sz="2000" dirty="0" err="1" smtClean="0"/>
              <a:t>d</a:t>
            </a:r>
            <a:r>
              <a:rPr lang="sk-SK" sz="2000" dirty="0" err="1" smtClean="0">
                <a:solidFill>
                  <a:srgbClr val="00B050"/>
                </a:solidFill>
              </a:rPr>
              <a:t>aca</a:t>
            </a:r>
            <a:r>
              <a:rPr lang="sk-SK" sz="2000" dirty="0" err="1" smtClean="0"/>
              <a:t>b</a:t>
            </a:r>
            <a:r>
              <a:rPr lang="sk-SK" sz="2000" dirty="0" err="1" smtClean="0">
                <a:solidFill>
                  <a:srgbClr val="0070C0"/>
                </a:solidFill>
              </a:rPr>
              <a:t>aca</a:t>
            </a:r>
            <a:r>
              <a:rPr lang="sk-SK" sz="2000" dirty="0" err="1" smtClean="0"/>
              <a:t>d</a:t>
            </a:r>
            <a:r>
              <a:rPr lang="sk-SK" sz="2000" dirty="0" smtClean="0"/>
              <a:t>“, ktorý je zároveň aj </a:t>
            </a:r>
            <a:r>
              <a:rPr lang="sk-SK" sz="2000" dirty="0" err="1" smtClean="0"/>
              <a:t>palindrómom</a:t>
            </a:r>
            <a:r>
              <a:rPr lang="sk-SK" sz="2000" dirty="0" smtClean="0"/>
              <a:t> má prvý </a:t>
            </a:r>
            <a:r>
              <a:rPr lang="sk-SK" sz="2000" dirty="0" err="1" smtClean="0"/>
              <a:t>sub-palindróm</a:t>
            </a:r>
            <a:r>
              <a:rPr lang="sk-SK" sz="2000" dirty="0" smtClean="0"/>
              <a:t> na ľavej strane ,,</a:t>
            </a:r>
            <a:r>
              <a:rPr lang="sk-SK" sz="2000" dirty="0" err="1" smtClean="0">
                <a:solidFill>
                  <a:srgbClr val="00B050"/>
                </a:solidFill>
              </a:rPr>
              <a:t>aca</a:t>
            </a:r>
            <a:r>
              <a:rPr lang="sk-SK" sz="2000" dirty="0" smtClean="0"/>
              <a:t>“ a druhý </a:t>
            </a:r>
            <a:r>
              <a:rPr lang="sk-SK" sz="2000" dirty="0" err="1" smtClean="0"/>
              <a:t>sub-palindróm</a:t>
            </a:r>
            <a:r>
              <a:rPr lang="sk-SK" sz="2000" dirty="0" smtClean="0"/>
              <a:t> ,,</a:t>
            </a:r>
            <a:r>
              <a:rPr lang="sk-SK" sz="2000" dirty="0" err="1" smtClean="0">
                <a:solidFill>
                  <a:srgbClr val="0070C0"/>
                </a:solidFill>
              </a:rPr>
              <a:t>aca</a:t>
            </a:r>
            <a:r>
              <a:rPr lang="sk-SK" sz="2000" dirty="0" smtClean="0"/>
              <a:t>“ na pravej strane. V tomto prípade majú prvý a druhý </a:t>
            </a:r>
            <a:r>
              <a:rPr lang="sk-SK" sz="2000" dirty="0" err="1" smtClean="0"/>
              <a:t>sub-palindrom</a:t>
            </a:r>
            <a:r>
              <a:rPr lang="sk-SK" sz="2000" dirty="0" smtClean="0"/>
              <a:t> rovnakú dĺžku.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smtClean="0"/>
              <a:t>(Prípad 2) Ak sa prvý </a:t>
            </a:r>
            <a:r>
              <a:rPr lang="sk-SK" dirty="0" err="1" smtClean="0"/>
              <a:t>sub-palindróm</a:t>
            </a:r>
            <a:r>
              <a:rPr lang="sk-SK" dirty="0" smtClean="0"/>
              <a:t> stretne alebo presahuje ľavú hranicu </a:t>
            </a:r>
            <a:r>
              <a:rPr lang="sk-SK" dirty="0" err="1" smtClean="0"/>
              <a:t>palindrómu</a:t>
            </a:r>
            <a:r>
              <a:rPr lang="sk-SK" dirty="0" smtClean="0"/>
              <a:t>, vzdialenosť od stredu </a:t>
            </a:r>
            <a:r>
              <a:rPr lang="sk-SK" dirty="0" err="1" smtClean="0"/>
              <a:t>sub-palindrómu</a:t>
            </a:r>
            <a:r>
              <a:rPr lang="sk-SK" dirty="0" smtClean="0"/>
              <a:t> k ľavej hranici </a:t>
            </a:r>
            <a:r>
              <a:rPr lang="sk-SK" dirty="0" err="1" smtClean="0"/>
              <a:t>palindrómu</a:t>
            </a:r>
            <a:r>
              <a:rPr lang="sk-SK" dirty="0" smtClean="0"/>
              <a:t> sa presne rovná vzdialenosti od stredu druhého </a:t>
            </a:r>
            <a:r>
              <a:rPr lang="sk-SK" dirty="0" err="1" smtClean="0"/>
              <a:t>sub-palindrómu</a:t>
            </a:r>
            <a:r>
              <a:rPr lang="sk-SK" dirty="0" smtClean="0"/>
              <a:t> k pravej strane hranice </a:t>
            </a:r>
            <a:r>
              <a:rPr lang="sk-SK" dirty="0" err="1" smtClean="0"/>
              <a:t>palindrómu</a:t>
            </a:r>
            <a:endParaRPr lang="sk-SK" dirty="0" smtClean="0"/>
          </a:p>
        </p:txBody>
      </p:sp>
    </p:spTree>
    <p:extLst>
      <p:ext uri="{BB962C8B-B14F-4D97-AF65-F5344CB8AC3E}">
        <p14:creationId xmlns:p14="http://schemas.microsoft.com/office/powerpoint/2010/main" val="385531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>
          <a:xfrm>
            <a:off x="600808" y="1758461"/>
            <a:ext cx="10972800" cy="487834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sk-SK" dirty="0" smtClean="0"/>
              <a:t>Na nájdenie dĺžky druhého </a:t>
            </a:r>
            <a:r>
              <a:rPr lang="sk-SK" dirty="0" err="1" smtClean="0"/>
              <a:t>sub-palindrómu</a:t>
            </a:r>
            <a:r>
              <a:rPr lang="sk-SK" dirty="0" smtClean="0"/>
              <a:t> podľa prípadu 2 by sa mal nasledujúci znak za znakom, ktorý je už za hranicou </a:t>
            </a:r>
            <a:r>
              <a:rPr lang="sk-SK" dirty="0" err="1" smtClean="0"/>
              <a:t>palindrómu</a:t>
            </a:r>
            <a:r>
              <a:rPr lang="sk-SK" dirty="0" smtClean="0"/>
              <a:t> porovnať s jeho odrazom okolo stredu druhého </a:t>
            </a:r>
            <a:r>
              <a:rPr lang="sk-SK" dirty="0" err="1" smtClean="0"/>
              <a:t>sub-palindrómu</a:t>
            </a:r>
            <a:r>
              <a:rPr lang="sk-SK" dirty="0" smtClean="0"/>
              <a:t> až kým nezostane žiadna zhoda alebo žiadne </a:t>
            </a:r>
            <a:r>
              <a:rPr lang="sk-SK" dirty="0" err="1" smtClean="0"/>
              <a:t>dalšie</a:t>
            </a:r>
            <a:r>
              <a:rPr lang="sk-SK" dirty="0" smtClean="0"/>
              <a:t> znaky na porovnanie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sk-SK" dirty="0" smtClean="0"/>
              <a:t>(Prípad 3) </a:t>
            </a:r>
            <a:r>
              <a:rPr lang="sk-SK" dirty="0" err="1" smtClean="0"/>
              <a:t>Palindróm</a:t>
            </a:r>
            <a:r>
              <a:rPr lang="sk-SK" dirty="0" smtClean="0"/>
              <a:t> ani prvý </a:t>
            </a:r>
            <a:r>
              <a:rPr lang="sk-SK" dirty="0" err="1" smtClean="0"/>
              <a:t>sub-palindróm</a:t>
            </a:r>
            <a:r>
              <a:rPr lang="sk-SK" dirty="0" smtClean="0"/>
              <a:t> neposkytujú informácie, ktoré pomôžu určiť dĺžku </a:t>
            </a:r>
            <a:r>
              <a:rPr lang="sk-SK" dirty="0" err="1" smtClean="0"/>
              <a:t>dalšieho</a:t>
            </a:r>
            <a:r>
              <a:rPr lang="sk-SK" dirty="0" smtClean="0"/>
              <a:t> </a:t>
            </a:r>
            <a:r>
              <a:rPr lang="sk-SK" dirty="0" err="1" smtClean="0"/>
              <a:t>palindrómu</a:t>
            </a:r>
            <a:r>
              <a:rPr lang="sk-SK" dirty="0" smtClean="0"/>
              <a:t>, ktorého stred je mimo pravú stranu prvého </a:t>
            </a:r>
            <a:r>
              <a:rPr lang="sk-SK" dirty="0" err="1" smtClean="0"/>
              <a:t>palindrómu</a:t>
            </a:r>
            <a:r>
              <a:rPr lang="sk-SK" dirty="0" smtClean="0"/>
              <a:t>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sk-SK" dirty="0" smtClean="0"/>
              <a:t>Preto je žiadúce mať dĺžku prvého </a:t>
            </a:r>
            <a:r>
              <a:rPr lang="sk-SK" dirty="0" err="1" smtClean="0"/>
              <a:t>palindrómu</a:t>
            </a:r>
            <a:r>
              <a:rPr lang="sk-SK" dirty="0" smtClean="0"/>
              <a:t> uloženú v premennej, ktorá nám dáva informáciu, kde sa nachádza hraničný znak a pri určovaní dĺžky prvého </a:t>
            </a:r>
            <a:r>
              <a:rPr lang="sk-SK" dirty="0" err="1" smtClean="0"/>
              <a:t>sub-palindrómu</a:t>
            </a:r>
            <a:r>
              <a:rPr lang="sk-SK" dirty="0" smtClean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sz="2200" dirty="0" smtClean="0"/>
              <a:t>A teda druhý </a:t>
            </a:r>
            <a:r>
              <a:rPr lang="sk-SK" sz="2200" dirty="0" err="1" smtClean="0"/>
              <a:t>sub-palindróm</a:t>
            </a:r>
            <a:r>
              <a:rPr lang="sk-SK" sz="2200" dirty="0" smtClean="0"/>
              <a:t> v prípade 2 a druhý </a:t>
            </a:r>
            <a:r>
              <a:rPr lang="sk-SK" sz="2200" dirty="0" err="1" smtClean="0"/>
              <a:t>palindróm</a:t>
            </a:r>
            <a:r>
              <a:rPr lang="sk-SK" sz="2200" dirty="0" smtClean="0"/>
              <a:t> v prípade 3 by mohol nahradiť prvý </a:t>
            </a:r>
            <a:r>
              <a:rPr lang="sk-SK" sz="2200" dirty="0" err="1" smtClean="0"/>
              <a:t>palindróm</a:t>
            </a:r>
            <a:r>
              <a:rPr lang="sk-SK" sz="2200" dirty="0" smtClean="0"/>
              <a:t>, ktorý sa stane novým stredom nového </a:t>
            </a:r>
            <a:r>
              <a:rPr lang="sk-SK" sz="2200" dirty="0" err="1" smtClean="0"/>
              <a:t>palindrómu</a:t>
            </a:r>
            <a:r>
              <a:rPr lang="sk-SK" sz="2200" dirty="0" smtClean="0"/>
              <a:t>.</a:t>
            </a:r>
            <a:endParaRPr lang="sk-SK" sz="2200" dirty="0"/>
          </a:p>
        </p:txBody>
      </p:sp>
    </p:spTree>
    <p:extLst>
      <p:ext uri="{BB962C8B-B14F-4D97-AF65-F5344CB8AC3E}">
        <p14:creationId xmlns:p14="http://schemas.microsoft.com/office/powerpoint/2010/main" val="136983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sk-SK" dirty="0" smtClean="0"/>
              <a:t>Pokiaľ ide o časovú zložitosť stanovenia </a:t>
            </a:r>
            <a:r>
              <a:rPr lang="sk-SK" dirty="0" err="1" smtClean="0"/>
              <a:t>palidromickej</a:t>
            </a:r>
            <a:r>
              <a:rPr lang="sk-SK" dirty="0" smtClean="0"/>
              <a:t> dĺžky pre každý znak v reťazci.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sz="2200" dirty="0" smtClean="0"/>
              <a:t>Neexistuje porovnávanie znakov pre prípad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sz="2200" dirty="0" smtClean="0"/>
              <a:t>Zatiaľ čo pre prípady 2 a 3 sú kandidátmi na porovnanie iba znaky v reťazci, ktoré sú za pravým vonkajším znakom referenčného </a:t>
            </a:r>
            <a:r>
              <a:rPr lang="sk-SK" sz="2200" dirty="0" err="1" smtClean="0"/>
              <a:t>palindrómu</a:t>
            </a:r>
            <a:r>
              <a:rPr lang="sk-SK" sz="2200" dirty="0" smtClean="0"/>
              <a:t>.</a:t>
            </a:r>
            <a:r>
              <a:rPr lang="sk-SK" sz="2200" dirty="0"/>
              <a:t/>
            </a:r>
            <a:br>
              <a:rPr lang="sk-SK" sz="2200" dirty="0"/>
            </a:br>
            <a:r>
              <a:rPr lang="sk-SK" sz="2200" dirty="0" smtClean="0"/>
              <a:t>A v dôsledku toho prípad 3 vždy vedie k novému referenčnému </a:t>
            </a:r>
            <a:r>
              <a:rPr lang="sk-SK" sz="2200" dirty="0" err="1" smtClean="0"/>
              <a:t>palindrómu</a:t>
            </a:r>
            <a:r>
              <a:rPr lang="sk-SK" sz="2200" dirty="0" smtClean="0"/>
              <a:t>, zatiaľ čo prípad 2 to robí iba vtedy, ak je tretí </a:t>
            </a:r>
            <a:r>
              <a:rPr lang="sk-SK" sz="2200" dirty="0" err="1" smtClean="0"/>
              <a:t>palindróm</a:t>
            </a:r>
            <a:r>
              <a:rPr lang="sk-SK" sz="2200" dirty="0" smtClean="0"/>
              <a:t> skutočne dlhší ako jeho zaručená minimálna dĺžka.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sk-SK" dirty="0" smtClean="0"/>
              <a:t>Pre </a:t>
            </a:r>
            <a:r>
              <a:rPr lang="sk-SK" dirty="0" err="1" smtClean="0"/>
              <a:t>palindrómy</a:t>
            </a:r>
            <a:r>
              <a:rPr lang="sk-SK" dirty="0" smtClean="0"/>
              <a:t> s párnou dĺžkou je stred na hranici dvoch znakov v strede.</a:t>
            </a:r>
          </a:p>
        </p:txBody>
      </p:sp>
    </p:spTree>
    <p:extLst>
      <p:ext uri="{BB962C8B-B14F-4D97-AF65-F5344CB8AC3E}">
        <p14:creationId xmlns:p14="http://schemas.microsoft.com/office/powerpoint/2010/main" val="80826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Princíp</a:t>
            </a:r>
            <a:endParaRPr lang="sk-SK" dirty="0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sk-SK" dirty="0" smtClean="0"/>
              <a:t>Ak </a:t>
            </a:r>
            <a:r>
              <a:rPr lang="sk-SK" dirty="0" err="1" smtClean="0"/>
              <a:t>sub-palindrom</a:t>
            </a:r>
            <a:r>
              <a:rPr lang="sk-SK" dirty="0" smtClean="0"/>
              <a:t> sa celý nachádza v </a:t>
            </a:r>
            <a:r>
              <a:rPr lang="sk-SK" dirty="0" err="1" smtClean="0"/>
              <a:t>palindróme</a:t>
            </a:r>
            <a:r>
              <a:rPr lang="sk-SK" dirty="0" smtClean="0"/>
              <a:t> a nemá posledný znak na okraji </a:t>
            </a:r>
            <a:r>
              <a:rPr lang="sk-SK" dirty="0" err="1" smtClean="0"/>
              <a:t>palindrómu</a:t>
            </a:r>
            <a:r>
              <a:rPr lang="sk-SK" dirty="0" smtClean="0"/>
              <a:t> nebude stredom nového </a:t>
            </a:r>
            <a:r>
              <a:rPr lang="sk-SK" dirty="0" err="1" smtClean="0"/>
              <a:t>palindrómu</a:t>
            </a:r>
            <a:r>
              <a:rPr lang="sk-SK" dirty="0" smtClean="0"/>
              <a:t>.</a:t>
            </a:r>
          </a:p>
          <a:p>
            <a:pPr marL="457200" indent="-457200">
              <a:buAutoNum type="arabicPeriod"/>
            </a:pPr>
            <a:endParaRPr lang="sk-SK" dirty="0"/>
          </a:p>
          <a:p>
            <a:pPr marL="457200" indent="-457200">
              <a:buAutoNum type="arabicPeriod"/>
            </a:pPr>
            <a:endParaRPr lang="sk-SK" dirty="0" smtClean="0"/>
          </a:p>
          <a:p>
            <a:pPr marL="457200" indent="-457200">
              <a:buAutoNum type="arabicPeriod"/>
            </a:pPr>
            <a:r>
              <a:rPr lang="sk-SK" dirty="0" smtClean="0"/>
              <a:t>Ak </a:t>
            </a:r>
            <a:r>
              <a:rPr lang="sk-SK" dirty="0" err="1" smtClean="0"/>
              <a:t>sub-palindrom</a:t>
            </a:r>
            <a:r>
              <a:rPr lang="sk-SK" dirty="0" smtClean="0"/>
              <a:t> sa dotýka okraja </a:t>
            </a:r>
            <a:r>
              <a:rPr lang="sk-SK" dirty="0" err="1" smtClean="0"/>
              <a:t>palindrómu</a:t>
            </a:r>
            <a:r>
              <a:rPr lang="sk-SK" dirty="0" smtClean="0"/>
              <a:t> jeho zrkadlový </a:t>
            </a:r>
            <a:r>
              <a:rPr lang="sk-SK" dirty="0" err="1" smtClean="0"/>
              <a:t>sub-palindrom</a:t>
            </a:r>
            <a:r>
              <a:rPr lang="sk-SK" dirty="0" smtClean="0"/>
              <a:t> bude stred nového </a:t>
            </a:r>
            <a:r>
              <a:rPr lang="sk-SK" dirty="0" err="1" smtClean="0"/>
              <a:t>palindrómu</a:t>
            </a:r>
            <a:r>
              <a:rPr lang="sk-SK" dirty="0" smtClean="0"/>
              <a:t>.</a:t>
            </a:r>
            <a:endParaRPr lang="sk-SK" dirty="0"/>
          </a:p>
        </p:txBody>
      </p:sp>
      <p:sp>
        <p:nvSpPr>
          <p:cNvPr id="4" name="BlokTextu 3"/>
          <p:cNvSpPr txBox="1"/>
          <p:nvPr/>
        </p:nvSpPr>
        <p:spPr>
          <a:xfrm>
            <a:off x="3614857" y="2464148"/>
            <a:ext cx="482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a</a:t>
            </a:r>
            <a:r>
              <a:rPr lang="sk-SK" sz="2400" dirty="0" smtClean="0"/>
              <a:t> b </a:t>
            </a:r>
            <a:r>
              <a:rPr lang="sk-SK" sz="2400" dirty="0" smtClean="0">
                <a:solidFill>
                  <a:srgbClr val="00B050"/>
                </a:solidFill>
              </a:rPr>
              <a:t>a</a:t>
            </a:r>
            <a:r>
              <a:rPr lang="sk-SK" sz="2400" dirty="0" smtClean="0"/>
              <a:t> x </a:t>
            </a:r>
            <a:r>
              <a:rPr lang="sk-SK" sz="2400" dirty="0" smtClean="0">
                <a:solidFill>
                  <a:srgbClr val="FF0000"/>
                </a:solidFill>
              </a:rPr>
              <a:t>a</a:t>
            </a:r>
            <a:r>
              <a:rPr lang="sk-SK" sz="2400" dirty="0" smtClean="0"/>
              <a:t> b a x a b y b a x a b y b</a:t>
            </a:r>
          </a:p>
          <a:p>
            <a:r>
              <a:rPr lang="sk-SK" sz="2400" dirty="0" smtClean="0"/>
              <a:t>1 3 </a:t>
            </a:r>
            <a:r>
              <a:rPr lang="sk-SK" sz="2400" dirty="0" smtClean="0">
                <a:solidFill>
                  <a:srgbClr val="00B050"/>
                </a:solidFill>
              </a:rPr>
              <a:t>1</a:t>
            </a:r>
            <a:r>
              <a:rPr lang="sk-SK" sz="2400" dirty="0" smtClean="0"/>
              <a:t> 7 </a:t>
            </a:r>
            <a:r>
              <a:rPr lang="sk-SK" sz="2400" dirty="0" smtClean="0">
                <a:solidFill>
                  <a:srgbClr val="FF0000"/>
                </a:solidFill>
              </a:rPr>
              <a:t>1</a:t>
            </a:r>
            <a:r>
              <a:rPr lang="sk-SK" sz="2400" dirty="0" smtClean="0"/>
              <a:t> ...</a:t>
            </a:r>
            <a:endParaRPr lang="sk-SK" sz="2400" dirty="0"/>
          </a:p>
        </p:txBody>
      </p:sp>
      <p:sp>
        <p:nvSpPr>
          <p:cNvPr id="5" name="Zaoblený obdĺžnik 4"/>
          <p:cNvSpPr/>
          <p:nvPr/>
        </p:nvSpPr>
        <p:spPr>
          <a:xfrm>
            <a:off x="3630900" y="2544359"/>
            <a:ext cx="1802685" cy="368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BlokTextu 5"/>
          <p:cNvSpPr txBox="1"/>
          <p:nvPr/>
        </p:nvSpPr>
        <p:spPr>
          <a:xfrm>
            <a:off x="3603893" y="4763125"/>
            <a:ext cx="482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>
                <a:solidFill>
                  <a:srgbClr val="00B050"/>
                </a:solidFill>
              </a:rPr>
              <a:t>a</a:t>
            </a:r>
            <a:r>
              <a:rPr lang="sk-SK" sz="2400" dirty="0" smtClean="0">
                <a:solidFill>
                  <a:srgbClr val="00B050"/>
                </a:solidFill>
              </a:rPr>
              <a:t> b a </a:t>
            </a:r>
            <a:r>
              <a:rPr lang="sk-SK" sz="2400" dirty="0" smtClean="0"/>
              <a:t>x </a:t>
            </a:r>
            <a:r>
              <a:rPr lang="sk-SK" sz="2400" dirty="0" smtClean="0">
                <a:solidFill>
                  <a:srgbClr val="FF0000"/>
                </a:solidFill>
              </a:rPr>
              <a:t>a b a </a:t>
            </a:r>
            <a:r>
              <a:rPr lang="sk-SK" sz="2400" dirty="0" smtClean="0"/>
              <a:t>x a b y b a x a b y b</a:t>
            </a:r>
          </a:p>
          <a:p>
            <a:r>
              <a:rPr lang="sk-SK" sz="2400" dirty="0" smtClean="0"/>
              <a:t>1 </a:t>
            </a:r>
            <a:r>
              <a:rPr lang="sk-SK" sz="2400" dirty="0" smtClean="0">
                <a:solidFill>
                  <a:srgbClr val="00B050"/>
                </a:solidFill>
              </a:rPr>
              <a:t>3</a:t>
            </a:r>
            <a:r>
              <a:rPr lang="sk-SK" sz="2400" dirty="0" smtClean="0"/>
              <a:t> 1 7 1 </a:t>
            </a:r>
            <a:r>
              <a:rPr lang="sk-SK" sz="2400" dirty="0" smtClean="0">
                <a:solidFill>
                  <a:srgbClr val="FF0000"/>
                </a:solidFill>
              </a:rPr>
              <a:t>3</a:t>
            </a:r>
            <a:r>
              <a:rPr lang="sk-SK" sz="2400" dirty="0" smtClean="0"/>
              <a:t> ...</a:t>
            </a:r>
            <a:endParaRPr lang="sk-SK" sz="2400" dirty="0"/>
          </a:p>
        </p:txBody>
      </p:sp>
      <p:sp>
        <p:nvSpPr>
          <p:cNvPr id="7" name="Zaoblený obdĺžnik 6"/>
          <p:cNvSpPr/>
          <p:nvPr/>
        </p:nvSpPr>
        <p:spPr>
          <a:xfrm>
            <a:off x="3619936" y="4843336"/>
            <a:ext cx="1802685" cy="368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BlokTextu 7"/>
          <p:cNvSpPr txBox="1"/>
          <p:nvPr/>
        </p:nvSpPr>
        <p:spPr>
          <a:xfrm>
            <a:off x="3571807" y="5869908"/>
            <a:ext cx="482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>
                <a:solidFill>
                  <a:srgbClr val="00B050"/>
                </a:solidFill>
              </a:rPr>
              <a:t>a</a:t>
            </a:r>
            <a:r>
              <a:rPr lang="sk-SK" sz="2400" dirty="0" smtClean="0">
                <a:solidFill>
                  <a:srgbClr val="00B050"/>
                </a:solidFill>
              </a:rPr>
              <a:t> b a </a:t>
            </a:r>
            <a:r>
              <a:rPr lang="sk-SK" sz="2400" dirty="0" smtClean="0"/>
              <a:t>x </a:t>
            </a:r>
            <a:r>
              <a:rPr lang="sk-SK" sz="2400" dirty="0" smtClean="0">
                <a:solidFill>
                  <a:srgbClr val="FF0000"/>
                </a:solidFill>
              </a:rPr>
              <a:t>a b a </a:t>
            </a:r>
            <a:r>
              <a:rPr lang="sk-SK" sz="2400" dirty="0" smtClean="0"/>
              <a:t>x a b y b a x a b y b</a:t>
            </a:r>
          </a:p>
          <a:p>
            <a:r>
              <a:rPr lang="sk-SK" sz="2400" dirty="0" smtClean="0"/>
              <a:t>1 </a:t>
            </a:r>
            <a:r>
              <a:rPr lang="sk-SK" sz="2400" dirty="0" smtClean="0">
                <a:solidFill>
                  <a:srgbClr val="00B050"/>
                </a:solidFill>
              </a:rPr>
              <a:t>3</a:t>
            </a:r>
            <a:r>
              <a:rPr lang="sk-SK" sz="2400" dirty="0" smtClean="0"/>
              <a:t> 1 7 1 </a:t>
            </a:r>
            <a:r>
              <a:rPr lang="sk-SK" sz="2400" dirty="0">
                <a:solidFill>
                  <a:srgbClr val="FF0000"/>
                </a:solidFill>
              </a:rPr>
              <a:t>9</a:t>
            </a:r>
            <a:r>
              <a:rPr lang="sk-SK" sz="2400" dirty="0" smtClean="0"/>
              <a:t> ...</a:t>
            </a:r>
            <a:endParaRPr lang="sk-SK" sz="2400" dirty="0"/>
          </a:p>
        </p:txBody>
      </p:sp>
      <p:sp>
        <p:nvSpPr>
          <p:cNvPr id="9" name="Zaoblený obdĺžnik 8"/>
          <p:cNvSpPr/>
          <p:nvPr/>
        </p:nvSpPr>
        <p:spPr>
          <a:xfrm>
            <a:off x="3869634" y="5916438"/>
            <a:ext cx="2266122" cy="368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Zahnutá šípka nadol 10"/>
          <p:cNvSpPr/>
          <p:nvPr/>
        </p:nvSpPr>
        <p:spPr>
          <a:xfrm>
            <a:off x="4532243" y="4424006"/>
            <a:ext cx="543339" cy="3391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  <p:sp>
        <p:nvSpPr>
          <p:cNvPr id="12" name="Šípka nadol 11"/>
          <p:cNvSpPr/>
          <p:nvPr/>
        </p:nvSpPr>
        <p:spPr>
          <a:xfrm>
            <a:off x="4903304" y="5594122"/>
            <a:ext cx="198782" cy="27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337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sk-SK" dirty="0" smtClean="0"/>
              <a:t>Ak </a:t>
            </a:r>
            <a:r>
              <a:rPr lang="sk-SK" dirty="0" err="1" smtClean="0"/>
              <a:t>sub-palindróm</a:t>
            </a:r>
            <a:r>
              <a:rPr lang="sk-SK" dirty="0" smtClean="0"/>
              <a:t> vytŕča z </a:t>
            </a:r>
            <a:r>
              <a:rPr lang="sk-SK" dirty="0" err="1" smtClean="0"/>
              <a:t>palindrómu</a:t>
            </a:r>
            <a:r>
              <a:rPr lang="sk-SK" dirty="0" smtClean="0"/>
              <a:t> jeho zrkadlový </a:t>
            </a:r>
            <a:r>
              <a:rPr lang="sk-SK" dirty="0" err="1" smtClean="0"/>
              <a:t>sub-palindróm</a:t>
            </a:r>
            <a:r>
              <a:rPr lang="sk-SK" dirty="0" smtClean="0"/>
              <a:t> </a:t>
            </a:r>
            <a:r>
              <a:rPr lang="sk-SK" dirty="0" err="1" smtClean="0"/>
              <a:t>nieje</a:t>
            </a:r>
            <a:r>
              <a:rPr lang="sk-SK" dirty="0" smtClean="0"/>
              <a:t> stredom nového </a:t>
            </a:r>
            <a:r>
              <a:rPr lang="sk-SK" dirty="0" err="1" smtClean="0"/>
              <a:t>palindrómu</a:t>
            </a:r>
            <a:r>
              <a:rPr lang="sk-SK" dirty="0" smtClean="0"/>
              <a:t>.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3576690" y="3088319"/>
            <a:ext cx="482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a</a:t>
            </a:r>
            <a:r>
              <a:rPr lang="sk-SK" sz="2400" dirty="0" smtClean="0"/>
              <a:t> b a </a:t>
            </a:r>
            <a:r>
              <a:rPr lang="sk-SK" sz="2400" dirty="0" smtClean="0">
                <a:solidFill>
                  <a:srgbClr val="00B050"/>
                </a:solidFill>
              </a:rPr>
              <a:t>x</a:t>
            </a:r>
            <a:r>
              <a:rPr lang="sk-SK" sz="2400" dirty="0" smtClean="0"/>
              <a:t> a </a:t>
            </a:r>
            <a:r>
              <a:rPr lang="sk-SK" sz="2400" dirty="0" smtClean="0">
                <a:solidFill>
                  <a:srgbClr val="FF0000"/>
                </a:solidFill>
              </a:rPr>
              <a:t>b</a:t>
            </a:r>
            <a:r>
              <a:rPr lang="sk-SK" sz="2400" dirty="0" smtClean="0"/>
              <a:t> a </a:t>
            </a:r>
            <a:r>
              <a:rPr lang="sk-SK" sz="2400" dirty="0" smtClean="0">
                <a:solidFill>
                  <a:srgbClr val="FFC000"/>
                </a:solidFill>
              </a:rPr>
              <a:t>x</a:t>
            </a:r>
            <a:r>
              <a:rPr lang="sk-SK" sz="2400" dirty="0" smtClean="0"/>
              <a:t> a b y b a x a b y b</a:t>
            </a:r>
          </a:p>
          <a:p>
            <a:r>
              <a:rPr lang="sk-SK" sz="2400" dirty="0" smtClean="0"/>
              <a:t>1 3 1 </a:t>
            </a:r>
            <a:r>
              <a:rPr lang="sk-SK" sz="2400" dirty="0" smtClean="0">
                <a:solidFill>
                  <a:srgbClr val="00B050"/>
                </a:solidFill>
              </a:rPr>
              <a:t>7</a:t>
            </a:r>
            <a:r>
              <a:rPr lang="sk-SK" sz="2400" dirty="0" smtClean="0"/>
              <a:t> 1 </a:t>
            </a:r>
            <a:r>
              <a:rPr lang="sk-SK" sz="2400" dirty="0">
                <a:solidFill>
                  <a:srgbClr val="FF0000"/>
                </a:solidFill>
              </a:rPr>
              <a:t>9</a:t>
            </a:r>
            <a:r>
              <a:rPr lang="sk-SK" sz="2400" dirty="0" smtClean="0"/>
              <a:t> 1 </a:t>
            </a:r>
            <a:r>
              <a:rPr lang="sk-SK" sz="2400" dirty="0" smtClean="0">
                <a:solidFill>
                  <a:srgbClr val="FFC000"/>
                </a:solidFill>
              </a:rPr>
              <a:t>5 </a:t>
            </a:r>
            <a:r>
              <a:rPr lang="sk-SK" sz="2400" dirty="0" smtClean="0"/>
              <a:t>1 ..</a:t>
            </a:r>
            <a:endParaRPr lang="sk-SK" sz="2400" dirty="0"/>
          </a:p>
        </p:txBody>
      </p:sp>
      <p:sp>
        <p:nvSpPr>
          <p:cNvPr id="11" name="Zaoblený obdĺžnik 10"/>
          <p:cNvSpPr/>
          <p:nvPr/>
        </p:nvSpPr>
        <p:spPr>
          <a:xfrm>
            <a:off x="3874517" y="3134849"/>
            <a:ext cx="2266122" cy="368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31" name="Rovná spojnica 30"/>
          <p:cNvCxnSpPr/>
          <p:nvPr/>
        </p:nvCxnSpPr>
        <p:spPr>
          <a:xfrm flipV="1">
            <a:off x="3747182" y="2948661"/>
            <a:ext cx="0" cy="25349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Rovná spojnica 31"/>
          <p:cNvCxnSpPr/>
          <p:nvPr/>
        </p:nvCxnSpPr>
        <p:spPr>
          <a:xfrm flipV="1">
            <a:off x="5257602" y="2948661"/>
            <a:ext cx="0" cy="25349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Rovná spojnica 32"/>
          <p:cNvCxnSpPr/>
          <p:nvPr/>
        </p:nvCxnSpPr>
        <p:spPr>
          <a:xfrm flipH="1">
            <a:off x="3747182" y="2948661"/>
            <a:ext cx="15104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BlokTextu 35"/>
          <p:cNvSpPr txBox="1"/>
          <p:nvPr/>
        </p:nvSpPr>
        <p:spPr>
          <a:xfrm>
            <a:off x="3576690" y="4058973"/>
            <a:ext cx="482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a</a:t>
            </a:r>
            <a:r>
              <a:rPr lang="sk-SK" sz="2400" dirty="0" smtClean="0"/>
              <a:t> b a x a </a:t>
            </a:r>
            <a:r>
              <a:rPr lang="sk-SK" sz="2400" dirty="0" smtClean="0">
                <a:solidFill>
                  <a:srgbClr val="FF0000"/>
                </a:solidFill>
              </a:rPr>
              <a:t>b</a:t>
            </a:r>
            <a:r>
              <a:rPr lang="sk-SK" sz="2400" dirty="0" smtClean="0"/>
              <a:t> a </a:t>
            </a:r>
            <a:r>
              <a:rPr lang="sk-SK" sz="2400" dirty="0" smtClean="0">
                <a:solidFill>
                  <a:srgbClr val="FFC000"/>
                </a:solidFill>
              </a:rPr>
              <a:t>x</a:t>
            </a:r>
            <a:r>
              <a:rPr lang="sk-SK" sz="2400" dirty="0" smtClean="0"/>
              <a:t> a </a:t>
            </a:r>
            <a:r>
              <a:rPr lang="sk-SK" sz="2400" dirty="0" smtClean="0">
                <a:solidFill>
                  <a:srgbClr val="FFC000"/>
                </a:solidFill>
              </a:rPr>
              <a:t>b</a:t>
            </a:r>
            <a:r>
              <a:rPr lang="sk-SK" sz="2400" dirty="0" smtClean="0"/>
              <a:t> y b a x a b y b</a:t>
            </a:r>
          </a:p>
          <a:p>
            <a:r>
              <a:rPr lang="sk-SK" sz="2400" dirty="0" smtClean="0"/>
              <a:t>1 3 1 7 1 </a:t>
            </a:r>
            <a:r>
              <a:rPr lang="sk-SK" sz="2400" dirty="0">
                <a:solidFill>
                  <a:srgbClr val="FF0000"/>
                </a:solidFill>
              </a:rPr>
              <a:t>9</a:t>
            </a:r>
            <a:r>
              <a:rPr lang="sk-SK" sz="2400" dirty="0" smtClean="0"/>
              <a:t> 1 </a:t>
            </a:r>
            <a:r>
              <a:rPr lang="sk-SK" sz="2400" dirty="0" smtClean="0">
                <a:solidFill>
                  <a:srgbClr val="FFC000"/>
                </a:solidFill>
              </a:rPr>
              <a:t>5 </a:t>
            </a:r>
            <a:r>
              <a:rPr lang="sk-SK" sz="2400" dirty="0" smtClean="0"/>
              <a:t>1 </a:t>
            </a:r>
            <a:r>
              <a:rPr lang="sk-SK" sz="2400" dirty="0" smtClean="0">
                <a:solidFill>
                  <a:srgbClr val="FFC000"/>
                </a:solidFill>
              </a:rPr>
              <a:t>1 </a:t>
            </a:r>
            <a:r>
              <a:rPr lang="sk-SK" sz="2400" dirty="0" smtClean="0"/>
              <a:t>..</a:t>
            </a:r>
            <a:endParaRPr lang="sk-SK" sz="2400" dirty="0"/>
          </a:p>
        </p:txBody>
      </p:sp>
      <p:sp>
        <p:nvSpPr>
          <p:cNvPr id="37" name="Zaoblený obdĺžnik 36"/>
          <p:cNvSpPr/>
          <p:nvPr/>
        </p:nvSpPr>
        <p:spPr>
          <a:xfrm>
            <a:off x="3874517" y="4112638"/>
            <a:ext cx="2266122" cy="368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BlokTextu 37"/>
          <p:cNvSpPr txBox="1"/>
          <p:nvPr/>
        </p:nvSpPr>
        <p:spPr>
          <a:xfrm>
            <a:off x="3576690" y="5295167"/>
            <a:ext cx="482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a</a:t>
            </a:r>
            <a:r>
              <a:rPr lang="sk-SK" sz="2400" dirty="0" smtClean="0"/>
              <a:t> b a x a </a:t>
            </a:r>
            <a:r>
              <a:rPr lang="sk-SK" sz="2400" dirty="0" smtClean="0">
                <a:solidFill>
                  <a:srgbClr val="FF0000"/>
                </a:solidFill>
              </a:rPr>
              <a:t>b</a:t>
            </a:r>
            <a:r>
              <a:rPr lang="sk-SK" sz="2400" dirty="0" smtClean="0"/>
              <a:t> a x a b  </a:t>
            </a:r>
            <a:r>
              <a:rPr lang="sk-SK" sz="2400" dirty="0" smtClean="0">
                <a:solidFill>
                  <a:srgbClr val="FF0000"/>
                </a:solidFill>
              </a:rPr>
              <a:t>y</a:t>
            </a:r>
            <a:r>
              <a:rPr lang="sk-SK" sz="2400" dirty="0" smtClean="0"/>
              <a:t>  b a x a b y b</a:t>
            </a:r>
          </a:p>
          <a:p>
            <a:r>
              <a:rPr lang="sk-SK" sz="2400" dirty="0" smtClean="0"/>
              <a:t>1 3 1 7 1 </a:t>
            </a:r>
            <a:r>
              <a:rPr lang="sk-SK" sz="2400" dirty="0">
                <a:solidFill>
                  <a:srgbClr val="FF0000"/>
                </a:solidFill>
              </a:rPr>
              <a:t>9</a:t>
            </a:r>
            <a:r>
              <a:rPr lang="sk-SK" sz="2400" dirty="0" smtClean="0"/>
              <a:t> 1 5</a:t>
            </a:r>
            <a:r>
              <a:rPr lang="sk-SK" sz="2400" dirty="0" smtClean="0">
                <a:solidFill>
                  <a:srgbClr val="FFC000"/>
                </a:solidFill>
              </a:rPr>
              <a:t> </a:t>
            </a:r>
            <a:r>
              <a:rPr lang="sk-SK" sz="2400" dirty="0" smtClean="0"/>
              <a:t>1 1</a:t>
            </a:r>
            <a:r>
              <a:rPr lang="sk-SK" sz="2400" dirty="0" smtClean="0">
                <a:solidFill>
                  <a:srgbClr val="FFC000"/>
                </a:solidFill>
              </a:rPr>
              <a:t> </a:t>
            </a:r>
            <a:r>
              <a:rPr lang="sk-SK" sz="2400" dirty="0" smtClean="0">
                <a:solidFill>
                  <a:srgbClr val="FF0000"/>
                </a:solidFill>
              </a:rPr>
              <a:t>11 </a:t>
            </a:r>
            <a:r>
              <a:rPr lang="sk-SK" sz="2400" dirty="0" smtClean="0"/>
              <a:t>..</a:t>
            </a:r>
            <a:endParaRPr lang="sk-SK" sz="2400" dirty="0"/>
          </a:p>
        </p:txBody>
      </p:sp>
      <p:sp>
        <p:nvSpPr>
          <p:cNvPr id="39" name="Zaoblený obdĺžnik 38"/>
          <p:cNvSpPr/>
          <p:nvPr/>
        </p:nvSpPr>
        <p:spPr>
          <a:xfrm>
            <a:off x="4851521" y="5338073"/>
            <a:ext cx="2937163" cy="368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Zahnutá šípka nadol 39"/>
          <p:cNvSpPr/>
          <p:nvPr/>
        </p:nvSpPr>
        <p:spPr>
          <a:xfrm>
            <a:off x="4934649" y="4935731"/>
            <a:ext cx="1505527" cy="35943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789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sk-SK" dirty="0" smtClean="0"/>
              <a:t>Ak dĺžka </a:t>
            </a:r>
            <a:r>
              <a:rPr lang="sk-SK" dirty="0" err="1" smtClean="0"/>
              <a:t>sub-palindrómu</a:t>
            </a:r>
            <a:r>
              <a:rPr lang="sk-SK" dirty="0" smtClean="0"/>
              <a:t>, ktorý nepretŕča z </a:t>
            </a:r>
            <a:r>
              <a:rPr lang="sk-SK" dirty="0" err="1" smtClean="0"/>
              <a:t>palindrómu</a:t>
            </a:r>
            <a:r>
              <a:rPr lang="sk-SK" dirty="0" smtClean="0"/>
              <a:t> sa rovná celočíselnému deleniu dĺžky </a:t>
            </a:r>
            <a:r>
              <a:rPr lang="sk-SK" dirty="0" err="1" smtClean="0"/>
              <a:t>palindrómu</a:t>
            </a:r>
            <a:r>
              <a:rPr lang="sk-SK" dirty="0" smtClean="0"/>
              <a:t> číslom 2 jeho zrkadlový </a:t>
            </a:r>
            <a:br>
              <a:rPr lang="sk-SK" dirty="0" smtClean="0"/>
            </a:br>
            <a:r>
              <a:rPr lang="sk-SK" dirty="0" err="1" smtClean="0"/>
              <a:t>sub-palindróm</a:t>
            </a:r>
            <a:r>
              <a:rPr lang="sk-SK" dirty="0" smtClean="0"/>
              <a:t> je stredom nového </a:t>
            </a:r>
            <a:r>
              <a:rPr lang="sk-SK" dirty="0" err="1" smtClean="0"/>
              <a:t>palindrómu</a:t>
            </a:r>
            <a:r>
              <a:rPr lang="sk-SK" dirty="0" smtClean="0"/>
              <a:t> a začíname s porovnávaním bodov mimo tohto </a:t>
            </a:r>
            <a:r>
              <a:rPr lang="sk-SK" dirty="0" err="1" smtClean="0"/>
              <a:t>palindrómu</a:t>
            </a:r>
            <a:r>
              <a:rPr lang="sk-SK" dirty="0" smtClean="0"/>
              <a:t>.</a:t>
            </a:r>
          </a:p>
          <a:p>
            <a:pPr marL="457200" indent="-457200">
              <a:buFont typeface="+mj-lt"/>
              <a:buAutoNum type="arabicPeriod" startAt="4"/>
            </a:pPr>
            <a:endParaRPr lang="sk-SK" dirty="0"/>
          </a:p>
          <a:p>
            <a:pPr marL="457200" indent="-457200">
              <a:buFont typeface="+mj-lt"/>
              <a:buAutoNum type="arabicPeriod" startAt="4"/>
            </a:pPr>
            <a:endParaRPr lang="sk-SK" dirty="0" smtClean="0"/>
          </a:p>
          <a:p>
            <a:pPr marL="457200" indent="-457200">
              <a:buFont typeface="+mj-lt"/>
              <a:buAutoNum type="arabicPeriod" startAt="4"/>
            </a:pPr>
            <a:endParaRPr lang="sk-SK" dirty="0"/>
          </a:p>
          <a:p>
            <a:pPr marL="457200" indent="-457200">
              <a:buFont typeface="+mj-lt"/>
              <a:buAutoNum type="arabicPeriod" startAt="4"/>
            </a:pPr>
            <a:endParaRPr lang="sk-SK" dirty="0" smtClean="0"/>
          </a:p>
          <a:p>
            <a:pPr marL="457200" indent="-457200">
              <a:buFont typeface="+mj-lt"/>
              <a:buAutoNum type="arabicPeriod" startAt="4"/>
            </a:pPr>
            <a:r>
              <a:rPr lang="sk-SK" dirty="0" smtClean="0"/>
              <a:t>Končíme ak sa </a:t>
            </a:r>
            <a:r>
              <a:rPr lang="sk-SK" dirty="0" err="1" smtClean="0"/>
              <a:t>palindróm</a:t>
            </a:r>
            <a:r>
              <a:rPr lang="sk-SK" dirty="0" smtClean="0"/>
              <a:t> dostal po koniec reťazca a nájdeme najväčší </a:t>
            </a:r>
            <a:r>
              <a:rPr lang="sk-SK" dirty="0" err="1" smtClean="0"/>
              <a:t>palindróm</a:t>
            </a:r>
            <a:r>
              <a:rPr lang="sk-SK" dirty="0" smtClean="0"/>
              <a:t>.</a:t>
            </a:r>
          </a:p>
          <a:p>
            <a:endParaRPr lang="sk-SK" dirty="0"/>
          </a:p>
        </p:txBody>
      </p:sp>
      <p:sp>
        <p:nvSpPr>
          <p:cNvPr id="4" name="BlokTextu 3"/>
          <p:cNvSpPr txBox="1"/>
          <p:nvPr/>
        </p:nvSpPr>
        <p:spPr>
          <a:xfrm>
            <a:off x="3276797" y="3832127"/>
            <a:ext cx="482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a</a:t>
            </a:r>
            <a:r>
              <a:rPr lang="sk-SK" sz="2400" dirty="0" smtClean="0"/>
              <a:t> b a x a b a </a:t>
            </a:r>
            <a:r>
              <a:rPr lang="sk-SK" sz="2400" dirty="0" smtClean="0">
                <a:solidFill>
                  <a:srgbClr val="00B050"/>
                </a:solidFill>
              </a:rPr>
              <a:t>x</a:t>
            </a:r>
            <a:r>
              <a:rPr lang="sk-SK" sz="2400" dirty="0" smtClean="0"/>
              <a:t> a b  </a:t>
            </a:r>
            <a:r>
              <a:rPr lang="sk-SK" sz="2400" dirty="0" smtClean="0">
                <a:solidFill>
                  <a:srgbClr val="00B0F0"/>
                </a:solidFill>
              </a:rPr>
              <a:t>y</a:t>
            </a:r>
            <a:r>
              <a:rPr lang="sk-SK" sz="2400" dirty="0" smtClean="0"/>
              <a:t>  b a </a:t>
            </a:r>
            <a:r>
              <a:rPr lang="sk-SK" sz="2400" dirty="0" smtClean="0">
                <a:solidFill>
                  <a:srgbClr val="FF0000"/>
                </a:solidFill>
              </a:rPr>
              <a:t>x</a:t>
            </a:r>
            <a:r>
              <a:rPr lang="sk-SK" sz="2400" dirty="0" smtClean="0"/>
              <a:t> a b </a:t>
            </a:r>
            <a:r>
              <a:rPr lang="sk-SK" sz="2400" dirty="0" smtClean="0">
                <a:solidFill>
                  <a:srgbClr val="00B0F0"/>
                </a:solidFill>
              </a:rPr>
              <a:t>y</a:t>
            </a:r>
            <a:r>
              <a:rPr lang="sk-SK" sz="2400" dirty="0" smtClean="0"/>
              <a:t> b</a:t>
            </a:r>
          </a:p>
          <a:p>
            <a:r>
              <a:rPr lang="sk-SK" sz="2400" dirty="0" smtClean="0"/>
              <a:t>1 3 1 7 1 </a:t>
            </a:r>
            <a:r>
              <a:rPr lang="sk-SK" sz="2400" dirty="0"/>
              <a:t>9</a:t>
            </a:r>
            <a:r>
              <a:rPr lang="sk-SK" sz="2400" dirty="0" smtClean="0"/>
              <a:t> 1 </a:t>
            </a:r>
            <a:r>
              <a:rPr lang="sk-SK" sz="2400" dirty="0" smtClean="0">
                <a:solidFill>
                  <a:srgbClr val="00B050"/>
                </a:solidFill>
              </a:rPr>
              <a:t>5</a:t>
            </a:r>
            <a:r>
              <a:rPr lang="sk-SK" sz="2400" dirty="0" smtClean="0"/>
              <a:t> 1 1 </a:t>
            </a:r>
            <a:r>
              <a:rPr lang="sk-SK" sz="2400" dirty="0" smtClean="0">
                <a:solidFill>
                  <a:srgbClr val="00B0F0"/>
                </a:solidFill>
              </a:rPr>
              <a:t>11</a:t>
            </a:r>
            <a:r>
              <a:rPr lang="sk-SK" sz="2400" dirty="0" smtClean="0">
                <a:solidFill>
                  <a:srgbClr val="FF0000"/>
                </a:solidFill>
              </a:rPr>
              <a:t> </a:t>
            </a:r>
            <a:r>
              <a:rPr lang="sk-SK" sz="2400" dirty="0" smtClean="0"/>
              <a:t>1 1 </a:t>
            </a:r>
            <a:r>
              <a:rPr lang="sk-SK" sz="2400" dirty="0" smtClean="0">
                <a:solidFill>
                  <a:srgbClr val="FF0000"/>
                </a:solidFill>
              </a:rPr>
              <a:t>9</a:t>
            </a:r>
            <a:endParaRPr lang="sk-SK" sz="2400" dirty="0">
              <a:solidFill>
                <a:srgbClr val="FF0000"/>
              </a:solidFill>
            </a:endParaRPr>
          </a:p>
        </p:txBody>
      </p:sp>
      <p:sp>
        <p:nvSpPr>
          <p:cNvPr id="5" name="Zaoblený obdĺžnik 4"/>
          <p:cNvSpPr/>
          <p:nvPr/>
        </p:nvSpPr>
        <p:spPr>
          <a:xfrm>
            <a:off x="5529431" y="3901139"/>
            <a:ext cx="2475727" cy="368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" name="Rovná spojnica 5"/>
          <p:cNvCxnSpPr/>
          <p:nvPr/>
        </p:nvCxnSpPr>
        <p:spPr>
          <a:xfrm flipV="1">
            <a:off x="4682531" y="3571095"/>
            <a:ext cx="0" cy="25349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Rovná spojnica 6"/>
          <p:cNvCxnSpPr/>
          <p:nvPr/>
        </p:nvCxnSpPr>
        <p:spPr>
          <a:xfrm flipV="1">
            <a:off x="5683813" y="3571095"/>
            <a:ext cx="0" cy="25349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Rovná spojnica 7"/>
          <p:cNvCxnSpPr/>
          <p:nvPr/>
        </p:nvCxnSpPr>
        <p:spPr>
          <a:xfrm flipH="1">
            <a:off x="4682531" y="3571095"/>
            <a:ext cx="100128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Zahnutá šípka nadol 12"/>
          <p:cNvSpPr/>
          <p:nvPr/>
        </p:nvSpPr>
        <p:spPr>
          <a:xfrm>
            <a:off x="6020209" y="3413004"/>
            <a:ext cx="882127" cy="37651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8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sk-SK" dirty="0" smtClean="0"/>
              <a:t>Čo ak máme </a:t>
            </a:r>
            <a:r>
              <a:rPr lang="sk-SK" dirty="0" err="1" smtClean="0"/>
              <a:t>dány</a:t>
            </a:r>
            <a:r>
              <a:rPr lang="sk-SK" dirty="0" smtClean="0"/>
              <a:t> reťazec ,,</a:t>
            </a:r>
            <a:r>
              <a:rPr lang="sk-SK" dirty="0" err="1" smtClean="0"/>
              <a:t>abaab</a:t>
            </a:r>
            <a:r>
              <a:rPr lang="sk-SK" dirty="0" smtClean="0"/>
              <a:t>“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sk-SK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sk-SK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sk-SK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k-SK" dirty="0" smtClean="0"/>
              <a:t>Riešenie: Zväčšenie reťazca na veľkosť 2n+1 a vloženie znaku (napríklad #,?,</a:t>
            </a:r>
            <a:r>
              <a:rPr lang="en-GB" dirty="0" smtClean="0"/>
              <a:t>|,$</a:t>
            </a:r>
            <a:r>
              <a:rPr lang="sk-SK" dirty="0" smtClean="0"/>
              <a:t>) medzi každé písmeno.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BlokTextu 3"/>
          <p:cNvSpPr txBox="1"/>
          <p:nvPr/>
        </p:nvSpPr>
        <p:spPr>
          <a:xfrm>
            <a:off x="4851521" y="2265242"/>
            <a:ext cx="1385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/>
              <a:t>a b a </a:t>
            </a:r>
            <a:r>
              <a:rPr lang="sk-SK" sz="2400" dirty="0" err="1" smtClean="0"/>
              <a:t>a</a:t>
            </a:r>
            <a:r>
              <a:rPr lang="sk-SK" sz="2400" dirty="0" smtClean="0"/>
              <a:t> b</a:t>
            </a:r>
          </a:p>
          <a:p>
            <a:r>
              <a:rPr lang="sk-SK" sz="2400" dirty="0" smtClean="0"/>
              <a:t>1 3 1 1 1</a:t>
            </a:r>
            <a:endParaRPr lang="sk-SK" sz="2400" dirty="0"/>
          </a:p>
        </p:txBody>
      </p:sp>
      <p:sp>
        <p:nvSpPr>
          <p:cNvPr id="5" name="Zaoblený obdĺžnik 4"/>
          <p:cNvSpPr/>
          <p:nvPr/>
        </p:nvSpPr>
        <p:spPr>
          <a:xfrm>
            <a:off x="5163671" y="2311590"/>
            <a:ext cx="1073124" cy="368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7" name="Rovná spojovacia šípka 6"/>
          <p:cNvCxnSpPr/>
          <p:nvPr/>
        </p:nvCxnSpPr>
        <p:spPr>
          <a:xfrm flipH="1">
            <a:off x="6357819" y="2415392"/>
            <a:ext cx="997723" cy="80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BlokTextu 7"/>
          <p:cNvSpPr txBox="1"/>
          <p:nvPr/>
        </p:nvSpPr>
        <p:spPr>
          <a:xfrm>
            <a:off x="7355542" y="2230726"/>
            <a:ext cx="322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smtClean="0"/>
              <a:t>Najväčší </a:t>
            </a:r>
            <a:r>
              <a:rPr lang="sk-SK" dirty="0" err="1" smtClean="0"/>
              <a:t>palindrom</a:t>
            </a:r>
            <a:r>
              <a:rPr lang="sk-SK" dirty="0" smtClean="0"/>
              <a:t> v reťazci</a:t>
            </a:r>
            <a:endParaRPr lang="sk-SK" dirty="0"/>
          </a:p>
        </p:txBody>
      </p:sp>
      <p:sp>
        <p:nvSpPr>
          <p:cNvPr id="9" name="BlokTextu 8"/>
          <p:cNvSpPr txBox="1"/>
          <p:nvPr/>
        </p:nvSpPr>
        <p:spPr>
          <a:xfrm>
            <a:off x="4356847" y="4251567"/>
            <a:ext cx="426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$ </a:t>
            </a:r>
            <a:r>
              <a:rPr lang="sk-SK" sz="2400" dirty="0" smtClean="0"/>
              <a:t>a</a:t>
            </a:r>
            <a:r>
              <a:rPr lang="en-GB" sz="2400" dirty="0" smtClean="0"/>
              <a:t> </a:t>
            </a:r>
            <a:r>
              <a:rPr lang="en-GB" sz="2400" dirty="0"/>
              <a:t>$ </a:t>
            </a:r>
            <a:r>
              <a:rPr lang="sk-SK" sz="2400" dirty="0" smtClean="0"/>
              <a:t>b</a:t>
            </a:r>
            <a:r>
              <a:rPr lang="en-GB" sz="2400" dirty="0" smtClean="0"/>
              <a:t> </a:t>
            </a:r>
            <a:r>
              <a:rPr lang="en-GB" sz="2400" dirty="0"/>
              <a:t>$</a:t>
            </a:r>
            <a:r>
              <a:rPr lang="sk-SK" sz="2400" dirty="0" smtClean="0"/>
              <a:t> a </a:t>
            </a:r>
            <a:r>
              <a:rPr lang="en-GB" sz="2400" dirty="0"/>
              <a:t>$ </a:t>
            </a:r>
            <a:r>
              <a:rPr lang="sk-SK" sz="2400" dirty="0" smtClean="0"/>
              <a:t>a </a:t>
            </a:r>
            <a:r>
              <a:rPr lang="en-GB" sz="2400" dirty="0"/>
              <a:t>$ </a:t>
            </a:r>
            <a:r>
              <a:rPr lang="sk-SK" sz="2400" dirty="0" smtClean="0"/>
              <a:t>b</a:t>
            </a:r>
            <a:r>
              <a:rPr lang="en-GB" sz="2400" dirty="0"/>
              <a:t> </a:t>
            </a:r>
            <a:r>
              <a:rPr lang="en-GB" sz="2400" dirty="0" smtClean="0"/>
              <a:t>$</a:t>
            </a:r>
          </a:p>
          <a:p>
            <a:r>
              <a:rPr lang="en-GB" sz="2400" dirty="0"/>
              <a:t> </a:t>
            </a:r>
            <a:r>
              <a:rPr lang="en-GB" sz="2400" dirty="0" smtClean="0"/>
              <a:t>                9</a:t>
            </a:r>
            <a:r>
              <a:rPr lang="sk-SK" sz="2400" dirty="0" smtClean="0"/>
              <a:t>/2=4</a:t>
            </a:r>
          </a:p>
        </p:txBody>
      </p:sp>
      <p:sp>
        <p:nvSpPr>
          <p:cNvPr id="10" name="Zaoblený obdĺžnik 9"/>
          <p:cNvSpPr/>
          <p:nvPr/>
        </p:nvSpPr>
        <p:spPr>
          <a:xfrm>
            <a:off x="4948517" y="4298097"/>
            <a:ext cx="2299447" cy="368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35174217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ív1" id="{DB8F14DE-9DBC-4DBA-AE2F-A6C4191E0811}" vid="{602DFD55-0899-4F87-9D8E-270B07D11DF3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Motív1</Template>
  <TotalTime>1342</TotalTime>
  <Words>1146</Words>
  <Application>Microsoft Office PowerPoint</Application>
  <PresentationFormat>Širokouhlá</PresentationFormat>
  <Paragraphs>106</Paragraphs>
  <Slides>17</Slides>
  <Notes>8</Notes>
  <HiddenSlides>0</HiddenSlides>
  <MMClips>1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Motív1</vt:lpstr>
      <vt:lpstr>Manacherov algoritmus na detekcia najdlhšieho palindrómu v reťazci</vt:lpstr>
      <vt:lpstr>Myšlienka</vt:lpstr>
      <vt:lpstr>Charakteristiky a porovnania </vt:lpstr>
      <vt:lpstr>Prezentácia programu PowerPoint</vt:lpstr>
      <vt:lpstr>Prezentácia programu PowerPoint</vt:lpstr>
      <vt:lpstr>Princíp</vt:lpstr>
      <vt:lpstr>Prezentácia programu PowerPoint</vt:lpstr>
      <vt:lpstr>Prezentácia programu PowerPoint</vt:lpstr>
      <vt:lpstr>Prezentácia programu PowerPoint</vt:lpstr>
      <vt:lpstr>Kód</vt:lpstr>
      <vt:lpstr>Prezentácia programu PowerPoint</vt:lpstr>
      <vt:lpstr>Prezentácia programu PowerPoint</vt:lpstr>
      <vt:lpstr>Vizualizácia</vt:lpstr>
      <vt:lpstr>Analýza algoritmu</vt:lpstr>
      <vt:lpstr>Použitie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Manacherov algoritmus</dc:title>
  <dc:creator>Adrián Vančo</dc:creator>
  <cp:lastModifiedBy>Adrián Vančo</cp:lastModifiedBy>
  <cp:revision>64</cp:revision>
  <dcterms:created xsi:type="dcterms:W3CDTF">2020-03-29T20:41:20Z</dcterms:created>
  <dcterms:modified xsi:type="dcterms:W3CDTF">2020-04-01T16:39:56Z</dcterms:modified>
</cp:coreProperties>
</file>